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336" r:id="rId3"/>
    <p:sldId id="354" r:id="rId4"/>
    <p:sldId id="357" r:id="rId5"/>
    <p:sldId id="355" r:id="rId6"/>
    <p:sldId id="334" r:id="rId7"/>
    <p:sldId id="335" r:id="rId8"/>
    <p:sldId id="358" r:id="rId9"/>
    <p:sldId id="272" r:id="rId10"/>
    <p:sldId id="339" r:id="rId11"/>
    <p:sldId id="290" r:id="rId12"/>
    <p:sldId id="337" r:id="rId13"/>
    <p:sldId id="364" r:id="rId14"/>
    <p:sldId id="291" r:id="rId15"/>
    <p:sldId id="360" r:id="rId16"/>
    <p:sldId id="292" r:id="rId17"/>
    <p:sldId id="293" r:id="rId18"/>
    <p:sldId id="341" r:id="rId19"/>
    <p:sldId id="340" r:id="rId20"/>
    <p:sldId id="338" r:id="rId21"/>
    <p:sldId id="294" r:id="rId22"/>
    <p:sldId id="295" r:id="rId23"/>
    <p:sldId id="361" r:id="rId24"/>
    <p:sldId id="342" r:id="rId25"/>
    <p:sldId id="343" r:id="rId26"/>
    <p:sldId id="344" r:id="rId27"/>
    <p:sldId id="345" r:id="rId28"/>
    <p:sldId id="276" r:id="rId29"/>
    <p:sldId id="298" r:id="rId30"/>
    <p:sldId id="346" r:id="rId31"/>
    <p:sldId id="347" r:id="rId32"/>
    <p:sldId id="348" r:id="rId33"/>
    <p:sldId id="349" r:id="rId34"/>
    <p:sldId id="351" r:id="rId35"/>
    <p:sldId id="352" r:id="rId36"/>
    <p:sldId id="353" r:id="rId37"/>
    <p:sldId id="266" r:id="rId38"/>
    <p:sldId id="263" r:id="rId39"/>
  </p:sldIdLst>
  <p:sldSz cx="18288000" cy="10287000"/>
  <p:notesSz cx="6858000" cy="9144000"/>
  <p:embeddedFontLst>
    <p:embeddedFont>
      <p:font typeface="SimSun" panose="02010600030101010101" pitchFamily="2" charset="-122"/>
      <p:regular r:id="rId41"/>
    </p:embeddedFont>
    <p:embeddedFont>
      <p:font typeface="Trebuchet MS" panose="020B0603020202020204"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Microsoft YaHei" panose="020B0503020204020204" pitchFamily="34" charset="-122"/>
      <p:regular r:id="rId50"/>
      <p:bold r:id="rId51"/>
    </p:embeddedFont>
    <p:embeddedFont>
      <p:font typeface="Tahoma" panose="020B0604030504040204" pitchFamily="34" charset="0"/>
      <p:regular r:id="rId52"/>
      <p:bold r:id="rId53"/>
    </p:embeddedFont>
    <p:embeddedFont>
      <p:font typeface="Wingdings 3" panose="05040102010807070707" pitchFamily="18" charset="2"/>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2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89571" autoAdjust="0"/>
  </p:normalViewPr>
  <p:slideViewPr>
    <p:cSldViewPr>
      <p:cViewPr varScale="1">
        <p:scale>
          <a:sx n="46" d="100"/>
          <a:sy n="46" d="100"/>
        </p:scale>
        <p:origin x="54"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EA3E2-A1BA-48AC-A1FB-7D2892A5256C}"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5A49B-AB57-43A0-8073-70F97DADC117}" type="slidenum">
              <a:rPr lang="en-US" smtClean="0"/>
              <a:t>‹#›</a:t>
            </a:fld>
            <a:endParaRPr lang="en-US"/>
          </a:p>
        </p:txBody>
      </p:sp>
    </p:spTree>
    <p:extLst>
      <p:ext uri="{BB962C8B-B14F-4D97-AF65-F5344CB8AC3E}">
        <p14:creationId xmlns:p14="http://schemas.microsoft.com/office/powerpoint/2010/main" val="314562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fld id="{9A718198-62A1-4DB8-9427-55A0AAA2F2EE}" type="slidenum">
              <a:rPr lang="en-US" altLang="en-US" sz="1200"/>
              <a:pPr/>
              <a:t>3</a:t>
            </a:fld>
            <a:endParaRPr lang="en-US" altLang="en-US" sz="1200"/>
          </a:p>
        </p:txBody>
      </p:sp>
    </p:spTree>
    <p:extLst>
      <p:ext uri="{BB962C8B-B14F-4D97-AF65-F5344CB8AC3E}">
        <p14:creationId xmlns:p14="http://schemas.microsoft.com/office/powerpoint/2010/main" val="3121065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fld id="{00555910-11B6-41F1-9BF4-168378DBEFD8}" type="slidenum">
              <a:rPr lang="en-US" altLang="en-US" sz="1200"/>
              <a:pPr/>
              <a:t>4</a:t>
            </a:fld>
            <a:endParaRPr lang="en-US" altLang="en-US" sz="1200"/>
          </a:p>
        </p:txBody>
      </p:sp>
    </p:spTree>
    <p:extLst>
      <p:ext uri="{BB962C8B-B14F-4D97-AF65-F5344CB8AC3E}">
        <p14:creationId xmlns:p14="http://schemas.microsoft.com/office/powerpoint/2010/main" val="199209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fld id="{2A173EF9-27A0-4B4E-A08B-CC31CC66569D}" type="slidenum">
              <a:rPr lang="en-US" altLang="en-US" sz="1200"/>
              <a:pPr/>
              <a:t>5</a:t>
            </a:fld>
            <a:endParaRPr lang="en-US" altLang="en-US" sz="1200"/>
          </a:p>
        </p:txBody>
      </p:sp>
    </p:spTree>
    <p:extLst>
      <p:ext uri="{BB962C8B-B14F-4D97-AF65-F5344CB8AC3E}">
        <p14:creationId xmlns:p14="http://schemas.microsoft.com/office/powerpoint/2010/main" val="24895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5A49B-AB57-43A0-8073-70F97DADC117}" type="slidenum">
              <a:rPr lang="en-US" smtClean="0"/>
              <a:t>6</a:t>
            </a:fld>
            <a:endParaRPr lang="en-US"/>
          </a:p>
        </p:txBody>
      </p:sp>
    </p:spTree>
    <p:extLst>
      <p:ext uri="{BB962C8B-B14F-4D97-AF65-F5344CB8AC3E}">
        <p14:creationId xmlns:p14="http://schemas.microsoft.com/office/powerpoint/2010/main" val="4292309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5A49B-AB57-43A0-8073-70F97DADC117}" type="slidenum">
              <a:rPr lang="en-US" smtClean="0"/>
              <a:t>11</a:t>
            </a:fld>
            <a:endParaRPr lang="en-US"/>
          </a:p>
        </p:txBody>
      </p:sp>
    </p:spTree>
    <p:extLst>
      <p:ext uri="{BB962C8B-B14F-4D97-AF65-F5344CB8AC3E}">
        <p14:creationId xmlns:p14="http://schemas.microsoft.com/office/powerpoint/2010/main" val="3975489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5A49B-AB57-43A0-8073-70F97DADC117}" type="slidenum">
              <a:rPr lang="en-US" smtClean="0"/>
              <a:t>14</a:t>
            </a:fld>
            <a:endParaRPr lang="en-US"/>
          </a:p>
        </p:txBody>
      </p:sp>
    </p:spTree>
    <p:extLst>
      <p:ext uri="{BB962C8B-B14F-4D97-AF65-F5344CB8AC3E}">
        <p14:creationId xmlns:p14="http://schemas.microsoft.com/office/powerpoint/2010/main" val="3935187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5A49B-AB57-43A0-8073-70F97DADC117}" type="slidenum">
              <a:rPr lang="en-US" smtClean="0"/>
              <a:t>15</a:t>
            </a:fld>
            <a:endParaRPr lang="en-US"/>
          </a:p>
        </p:txBody>
      </p:sp>
    </p:spTree>
    <p:extLst>
      <p:ext uri="{BB962C8B-B14F-4D97-AF65-F5344CB8AC3E}">
        <p14:creationId xmlns:p14="http://schemas.microsoft.com/office/powerpoint/2010/main" val="780474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ChangeArrowheads="1" noTextEdit="1"/>
          </p:cNvSpPr>
          <p:nvPr>
            <p:ph type="sldImg" idx="4294967295"/>
          </p:nvPr>
        </p:nvSpPr>
        <p:spPr bwMode="auto">
          <a:ln>
            <a:solidFill>
              <a:srgbClr val="000000"/>
            </a:solidFill>
            <a:miter lim="800000"/>
            <a:headEnd/>
            <a:tailEnd/>
          </a:ln>
        </p:spPr>
      </p:sp>
      <p:sp>
        <p:nvSpPr>
          <p:cNvPr id="157699" name="Notes Placeholder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endParaRPr lang="en-US" altLang="en-US" smtClean="0"/>
          </a:p>
        </p:txBody>
      </p:sp>
      <p:sp>
        <p:nvSpPr>
          <p:cNvPr id="1577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eaLnBrk="0" hangingPunct="0"/>
            <a:fld id="{F1840F17-9F41-48F0-80E3-78CA16DF53E4}" type="slidenum">
              <a:rPr altLang="en-US"/>
              <a:pPr eaLnBrk="0" hangingPunct="0"/>
              <a:t>27</a:t>
            </a:fld>
            <a:endParaRPr lang="en-US" altLang="en-US"/>
          </a:p>
        </p:txBody>
      </p:sp>
    </p:spTree>
    <p:extLst>
      <p:ext uri="{BB962C8B-B14F-4D97-AF65-F5344CB8AC3E}">
        <p14:creationId xmlns:p14="http://schemas.microsoft.com/office/powerpoint/2010/main" val="77589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ChangeArrowheads="1" noTextEdit="1"/>
          </p:cNvSpPr>
          <p:nvPr>
            <p:ph type="sldImg" idx="4294967295"/>
          </p:nvPr>
        </p:nvSpPr>
        <p:spPr bwMode="auto">
          <a:ln>
            <a:solidFill>
              <a:srgbClr val="000000"/>
            </a:solidFill>
            <a:miter lim="800000"/>
            <a:headEnd/>
            <a:tailEnd/>
          </a:ln>
        </p:spPr>
      </p:sp>
      <p:sp>
        <p:nvSpPr>
          <p:cNvPr id="172035" name="Notes Placeholder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endParaRPr lang="en-US" altLang="en-US" smtClean="0"/>
          </a:p>
        </p:txBody>
      </p:sp>
      <p:sp>
        <p:nvSpPr>
          <p:cNvPr id="172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eaLnBrk="0" hangingPunct="0"/>
            <a:fld id="{455F05BD-AD46-42F3-A2E2-5DEBFB041113}" type="slidenum">
              <a:rPr altLang="en-US"/>
              <a:pPr eaLnBrk="0" hangingPunct="0"/>
              <a:t>34</a:t>
            </a:fld>
            <a:endParaRPr lang="en-US" altLang="en-US"/>
          </a:p>
        </p:txBody>
      </p:sp>
    </p:spTree>
    <p:extLst>
      <p:ext uri="{BB962C8B-B14F-4D97-AF65-F5344CB8AC3E}">
        <p14:creationId xmlns:p14="http://schemas.microsoft.com/office/powerpoint/2010/main" val="3177417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noProof="1"/>
              <a:t>Click to edit Master title style</a:t>
            </a:r>
          </a:p>
        </p:txBody>
      </p:sp>
      <p:sp>
        <p:nvSpPr>
          <p:cNvPr id="3" name="Text Placeholder 2"/>
          <p:cNvSpPr>
            <a:spLocks noGrp="1"/>
          </p:cNvSpPr>
          <p:nvPr>
            <p:ph type="body" sz="half" idx="1"/>
          </p:nvPr>
        </p:nvSpPr>
        <p:spPr>
          <a:xfrm>
            <a:off x="914400" y="2400300"/>
            <a:ext cx="8077200" cy="678894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9296400" y="2400300"/>
            <a:ext cx="8077200" cy="678894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9839E7BF-02AD-4798-8922-8BD1A8786362}" type="slidenum">
              <a:rPr lang="en-US" altLang="en-US"/>
              <a:pPr>
                <a:defRPr/>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11588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noProof="1"/>
              <a:t>Click to edit Master title style</a:t>
            </a:r>
          </a:p>
        </p:txBody>
      </p:sp>
      <p:sp>
        <p:nvSpPr>
          <p:cNvPr id="3" name="Table Placeholder 2"/>
          <p:cNvSpPr>
            <a:spLocks noGrp="1"/>
          </p:cNvSpPr>
          <p:nvPr>
            <p:ph type="tbl" idx="1"/>
          </p:nvPr>
        </p:nvSpPr>
        <p:spPr>
          <a:xfrm>
            <a:off x="914400" y="2400300"/>
            <a:ext cx="16459200" cy="6788945"/>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7B1FDA-C9A2-4FA7-B341-EA1196E24F43}" type="slidenum">
              <a:rPr lang="en-US" altLang="en-US"/>
              <a:pPr>
                <a:defRPr/>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580441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12.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emf"/></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em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8EAF4">
                <a:alpha val="100000"/>
              </a:srgbClr>
            </a:gs>
            <a:gs pos="100000">
              <a:srgbClr val="DBEFFF">
                <a:alpha val="100000"/>
              </a:srgbClr>
            </a:gs>
          </a:gsLst>
          <a:lin ang="5400000"/>
        </a:gradFill>
        <a:effectLst/>
      </p:bgPr>
    </p:bg>
    <p:spTree>
      <p:nvGrpSpPr>
        <p:cNvPr id="1" name=""/>
        <p:cNvGrpSpPr/>
        <p:nvPr/>
      </p:nvGrpSpPr>
      <p:grpSpPr>
        <a:xfrm>
          <a:off x="0" y="0"/>
          <a:ext cx="0" cy="0"/>
          <a:chOff x="0" y="0"/>
          <a:chExt cx="0" cy="0"/>
        </a:xfrm>
      </p:grpSpPr>
      <p:sp>
        <p:nvSpPr>
          <p:cNvPr id="4" name="Freeform 4"/>
          <p:cNvSpPr/>
          <p:nvPr/>
        </p:nvSpPr>
        <p:spPr>
          <a:xfrm>
            <a:off x="13559742" y="1656474"/>
            <a:ext cx="7315200" cy="3418193"/>
          </a:xfrm>
          <a:custGeom>
            <a:avLst/>
            <a:gdLst/>
            <a:ahLst/>
            <a:cxnLst/>
            <a:rect l="l" t="t" r="r" b="b"/>
            <a:pathLst>
              <a:path w="7315200" h="3418193">
                <a:moveTo>
                  <a:pt x="0" y="0"/>
                </a:moveTo>
                <a:lnTo>
                  <a:pt x="7315200" y="0"/>
                </a:lnTo>
                <a:lnTo>
                  <a:pt x="7315200" y="3418193"/>
                </a:lnTo>
                <a:lnTo>
                  <a:pt x="0" y="34181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4" name="TextBox 14"/>
          <p:cNvSpPr txBox="1"/>
          <p:nvPr/>
        </p:nvSpPr>
        <p:spPr>
          <a:xfrm>
            <a:off x="1981200" y="1409700"/>
            <a:ext cx="14477999" cy="6093976"/>
          </a:xfrm>
          <a:prstGeom prst="rect">
            <a:avLst/>
          </a:prstGeom>
        </p:spPr>
        <p:txBody>
          <a:bodyPr wrap="square" lIns="0" tIns="0" rIns="0" bIns="0" rtlCol="0" anchor="t">
            <a:spAutoFit/>
          </a:bodyPr>
          <a:lstStyle/>
          <a:p>
            <a:pPr marL="0" lvl="0" indent="0" algn="ctr">
              <a:lnSpc>
                <a:spcPct val="150000"/>
              </a:lnSpc>
            </a:pPr>
            <a:r>
              <a:rPr lang="vi-VN" sz="8800" b="1" u="none" dirty="0">
                <a:solidFill>
                  <a:schemeClr val="accent6">
                    <a:lumMod val="75000"/>
                  </a:schemeClr>
                </a:solidFill>
              </a:rPr>
              <a:t>CHÀO MỪNG </a:t>
            </a:r>
            <a:r>
              <a:rPr lang="vi-VN" sz="8800" b="1" u="none" dirty="0" smtClean="0">
                <a:solidFill>
                  <a:schemeClr val="accent6">
                    <a:lumMod val="75000"/>
                  </a:schemeClr>
                </a:solidFill>
              </a:rPr>
              <a:t>THẦY CÔ  VÀ CÁC BẠN ĐẾN VỚI </a:t>
            </a:r>
            <a:r>
              <a:rPr lang="vi-VN" sz="8800" b="1" u="none" dirty="0">
                <a:solidFill>
                  <a:schemeClr val="accent6">
                    <a:lumMod val="75000"/>
                  </a:schemeClr>
                </a:solidFill>
              </a:rPr>
              <a:t>BÀI </a:t>
            </a:r>
            <a:r>
              <a:rPr lang="vi-VN" sz="8800" b="1" u="none" dirty="0" smtClean="0">
                <a:solidFill>
                  <a:schemeClr val="accent6">
                    <a:lumMod val="75000"/>
                  </a:schemeClr>
                </a:solidFill>
              </a:rPr>
              <a:t>HỌC NGÀY HÔM NAY!</a:t>
            </a:r>
            <a:endParaRPr lang="en-US" sz="8800" b="1" u="none" dirty="0">
              <a:solidFill>
                <a:schemeClr val="accent6">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514600" y="952500"/>
            <a:ext cx="13601700" cy="960120"/>
          </a:xfrm>
        </p:spPr>
        <p:txBody>
          <a:bodyPr>
            <a:normAutofit fontScale="90000"/>
          </a:bodyPr>
          <a:lstStyle/>
          <a:p>
            <a:pPr eaLnBrk="1" hangingPunct="1"/>
            <a:r>
              <a:rPr lang="en-US" altLang="zh-CN" sz="5040" b="1" dirty="0" err="1">
                <a:solidFill>
                  <a:srgbClr val="0000FF"/>
                </a:solidFill>
                <a:latin typeface="Times New Roman" panose="02020603050405020304" pitchFamily="18" charset="0"/>
                <a:ea typeface="SimSun" panose="02010600030101010101" pitchFamily="2" charset="-122"/>
                <a:cs typeface="Times New Roman" panose="02020603050405020304" pitchFamily="18" charset="0"/>
              </a:rPr>
              <a:t>Hoạt</a:t>
            </a:r>
            <a:r>
              <a:rPr lang="en-US" altLang="zh-CN" sz="504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5040" b="1" dirty="0" err="1">
                <a:solidFill>
                  <a:srgbClr val="0000FF"/>
                </a:solidFill>
                <a:latin typeface="Times New Roman" panose="02020603050405020304" pitchFamily="18" charset="0"/>
                <a:ea typeface="SimSun" panose="02010600030101010101" pitchFamily="2" charset="-122"/>
                <a:cs typeface="Times New Roman" panose="02020603050405020304" pitchFamily="18" charset="0"/>
              </a:rPr>
              <a:t>động</a:t>
            </a:r>
            <a:r>
              <a:rPr lang="en-US" altLang="zh-CN" sz="504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5040" b="1" dirty="0" smtClean="0">
                <a:solidFill>
                  <a:srgbClr val="0000FF"/>
                </a:solidFill>
                <a:latin typeface="Times New Roman" panose="02020603050405020304" pitchFamily="18" charset="0"/>
                <a:ea typeface="SimSun" panose="02010600030101010101" pitchFamily="2" charset="-122"/>
                <a:cs typeface="Times New Roman" panose="02020603050405020304" pitchFamily="18" charset="0"/>
              </a:rPr>
              <a:t>1: Phỏng đoán trước khi làm thí nghiệm</a:t>
            </a:r>
            <a:endParaRPr lang="en-US" altLang="zh-CN" sz="5040" b="1" dirty="0">
              <a:solidFill>
                <a:schemeClr val="tx2"/>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7600" y="3009900"/>
            <a:ext cx="11734800" cy="5494973"/>
          </a:xfrm>
          <a:prstGeom prst="rect">
            <a:avLst/>
          </a:prstGeom>
        </p:spPr>
      </p:pic>
    </p:spTree>
    <p:extLst>
      <p:ext uri="{BB962C8B-B14F-4D97-AF65-F5344CB8AC3E}">
        <p14:creationId xmlns:p14="http://schemas.microsoft.com/office/powerpoint/2010/main" val="2801622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box(in)">
                                      <p:cBhvr>
                                        <p:cTn id="7" dur="500"/>
                                        <p:tgtEl>
                                          <p:spTgt spid="808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DE2E8"/>
        </a:solidFill>
        <a:effectLst/>
      </p:bgPr>
    </p:bg>
    <p:spTree>
      <p:nvGrpSpPr>
        <p:cNvPr id="1" name=""/>
        <p:cNvGrpSpPr/>
        <p:nvPr/>
      </p:nvGrpSpPr>
      <p:grpSpPr>
        <a:xfrm>
          <a:off x="0" y="0"/>
          <a:ext cx="0" cy="0"/>
          <a:chOff x="0" y="0"/>
          <a:chExt cx="0" cy="0"/>
        </a:xfrm>
      </p:grpSpPr>
      <p:grpSp>
        <p:nvGrpSpPr>
          <p:cNvPr id="15" name="Group 14"/>
          <p:cNvGrpSpPr/>
          <p:nvPr/>
        </p:nvGrpSpPr>
        <p:grpSpPr>
          <a:xfrm>
            <a:off x="210879" y="223455"/>
            <a:ext cx="4208719" cy="1438643"/>
            <a:chOff x="970384" y="488732"/>
            <a:chExt cx="4208719" cy="1438643"/>
          </a:xfrm>
        </p:grpSpPr>
        <p:sp>
          <p:nvSpPr>
            <p:cNvPr id="3" name="Freeform 3"/>
            <p:cNvSpPr/>
            <p:nvPr/>
          </p:nvSpPr>
          <p:spPr>
            <a:xfrm>
              <a:off x="988105" y="488732"/>
              <a:ext cx="4190998" cy="1438643"/>
            </a:xfrm>
            <a:custGeom>
              <a:avLst/>
              <a:gdLst/>
              <a:ahLst/>
              <a:cxnLst/>
              <a:rect l="l" t="t" r="r" b="b"/>
              <a:pathLst>
                <a:path w="1845097" h="426744">
                  <a:moveTo>
                    <a:pt x="56360" y="0"/>
                  </a:moveTo>
                  <a:lnTo>
                    <a:pt x="1788737" y="0"/>
                  </a:lnTo>
                  <a:cubicBezTo>
                    <a:pt x="1819864" y="0"/>
                    <a:pt x="1845097" y="25233"/>
                    <a:pt x="1845097" y="56360"/>
                  </a:cubicBezTo>
                  <a:lnTo>
                    <a:pt x="1845097" y="370384"/>
                  </a:lnTo>
                  <a:cubicBezTo>
                    <a:pt x="1845097" y="385331"/>
                    <a:pt x="1839159" y="399667"/>
                    <a:pt x="1828590" y="410236"/>
                  </a:cubicBezTo>
                  <a:cubicBezTo>
                    <a:pt x="1818020" y="420806"/>
                    <a:pt x="1803684" y="426744"/>
                    <a:pt x="1788737" y="426744"/>
                  </a:cubicBezTo>
                  <a:lnTo>
                    <a:pt x="56360" y="426744"/>
                  </a:lnTo>
                  <a:cubicBezTo>
                    <a:pt x="25233" y="426744"/>
                    <a:pt x="0" y="401510"/>
                    <a:pt x="0" y="370384"/>
                  </a:cubicBezTo>
                  <a:lnTo>
                    <a:pt x="0" y="56360"/>
                  </a:lnTo>
                  <a:cubicBezTo>
                    <a:pt x="0" y="25233"/>
                    <a:pt x="25233" y="0"/>
                    <a:pt x="56360" y="0"/>
                  </a:cubicBezTo>
                  <a:close/>
                </a:path>
              </a:pathLst>
            </a:custGeom>
            <a:solidFill>
              <a:srgbClr val="FFFFFF"/>
            </a:solidFill>
          </p:spPr>
        </p:sp>
        <p:sp>
          <p:nvSpPr>
            <p:cNvPr id="5" name="TextBox 5"/>
            <p:cNvSpPr txBox="1"/>
            <p:nvPr/>
          </p:nvSpPr>
          <p:spPr>
            <a:xfrm>
              <a:off x="970384" y="530115"/>
              <a:ext cx="4107774" cy="1045992"/>
            </a:xfrm>
            <a:prstGeom prst="rect">
              <a:avLst/>
            </a:prstGeom>
          </p:spPr>
          <p:txBody>
            <a:bodyPr wrap="square" lIns="0" tIns="0" rIns="0" bIns="0" rtlCol="0" anchor="t">
              <a:spAutoFit/>
            </a:bodyPr>
            <a:lstStyle/>
            <a:p>
              <a:pPr algn="ctr">
                <a:lnSpc>
                  <a:spcPts val="9484"/>
                </a:lnSpc>
              </a:pPr>
              <a:r>
                <a:rPr lang="vi-VN" sz="4400" b="1" dirty="0">
                  <a:solidFill>
                    <a:schemeClr val="accent4">
                      <a:lumMod val="50000"/>
                    </a:schemeClr>
                  </a:solidFill>
                  <a:latin typeface="Times New Roman" panose="02020603050405020304" pitchFamily="18" charset="0"/>
                  <a:cs typeface="Times New Roman" panose="02020603050405020304" pitchFamily="18" charset="0"/>
                </a:rPr>
                <a:t>THÍ NGHIỆM</a:t>
              </a:r>
              <a:endParaRPr lang="en-US" sz="4400" b="1" dirty="0">
                <a:solidFill>
                  <a:schemeClr val="accent4">
                    <a:lumMod val="50000"/>
                  </a:schemeClr>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5479114" y="467778"/>
            <a:ext cx="10884711" cy="769441"/>
          </a:xfrm>
          <a:prstGeom prst="rect">
            <a:avLst/>
          </a:prstGeom>
        </p:spPr>
        <p:txBody>
          <a:bodyPr wrap="none">
            <a:spAutoFit/>
          </a:bodyPr>
          <a:lstStyle/>
          <a:p>
            <a:r>
              <a:rPr lang="vi-VN" sz="4400" b="1" dirty="0" err="1">
                <a:solidFill>
                  <a:srgbClr val="C00000"/>
                </a:solidFill>
                <a:latin typeface="Arial" panose="020B0604020202020204" pitchFamily="34" charset="0"/>
                <a:cs typeface="Arial" panose="020B0604020202020204" pitchFamily="34" charset="0"/>
              </a:rPr>
              <a:t>C</a:t>
            </a:r>
            <a:r>
              <a:rPr lang="en-US" sz="4400" b="1" dirty="0" err="1">
                <a:solidFill>
                  <a:srgbClr val="C00000"/>
                </a:solidFill>
                <a:latin typeface="Arial" panose="020B0604020202020204" pitchFamily="34" charset="0"/>
                <a:cs typeface="Arial" panose="020B0604020202020204" pitchFamily="34" charset="0"/>
              </a:rPr>
              <a:t>hứng</a:t>
            </a:r>
            <a:r>
              <a:rPr lang="en-US" sz="4400" b="1" dirty="0">
                <a:solidFill>
                  <a:srgbClr val="C00000"/>
                </a:solidFill>
                <a:latin typeface="Arial" panose="020B0604020202020204" pitchFamily="34" charset="0"/>
                <a:cs typeface="Arial" panose="020B0604020202020204" pitchFamily="34" charset="0"/>
              </a:rPr>
              <a:t> minh </a:t>
            </a:r>
            <a:r>
              <a:rPr lang="en-US" sz="4400" b="1" dirty="0" err="1">
                <a:solidFill>
                  <a:srgbClr val="C00000"/>
                </a:solidFill>
                <a:latin typeface="Arial" panose="020B0604020202020204" pitchFamily="34" charset="0"/>
                <a:cs typeface="Arial" panose="020B0604020202020204" pitchFamily="34" charset="0"/>
              </a:rPr>
              <a:t>không</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khí</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cần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cho</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sự</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cháy</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381000" y="6880330"/>
            <a:ext cx="18059400" cy="3416320"/>
          </a:xfrm>
          <a:prstGeom prst="rect">
            <a:avLst/>
          </a:prstGeom>
        </p:spPr>
        <p:txBody>
          <a:bodyPr wrap="square">
            <a:spAutoFit/>
          </a:bodyPr>
          <a:lstStyle/>
          <a:p>
            <a:pPr algn="just">
              <a:lnSpc>
                <a:spcPct val="150000"/>
              </a:lnSpc>
            </a:pPr>
            <a:r>
              <a:rPr lang="vi-VN" sz="4800" b="1" dirty="0" smtClean="0">
                <a:solidFill>
                  <a:srgbClr val="C00000"/>
                </a:solidFill>
                <a:latin typeface="Times New Roman" panose="02020603050405020304" pitchFamily="18" charset="0"/>
                <a:cs typeface="Times New Roman" panose="02020603050405020304" pitchFamily="18" charset="0"/>
              </a:rPr>
              <a:t>* Thảo luận nhóm 4, phỏng đoán và </a:t>
            </a:r>
            <a:r>
              <a:rPr lang="vi-VN" sz="4800" b="1" dirty="0">
                <a:solidFill>
                  <a:srgbClr val="C00000"/>
                </a:solidFill>
                <a:latin typeface="Times New Roman" panose="02020603050405020304" pitchFamily="18" charset="0"/>
                <a:cs typeface="Times New Roman" panose="02020603050405020304" pitchFamily="18" charset="0"/>
              </a:rPr>
              <a:t>cho </a:t>
            </a:r>
            <a:r>
              <a:rPr lang="vi-VN" sz="4800" b="1" dirty="0" smtClean="0">
                <a:solidFill>
                  <a:srgbClr val="C00000"/>
                </a:solidFill>
                <a:latin typeface="Times New Roman" panose="02020603050405020304" pitchFamily="18" charset="0"/>
                <a:cs typeface="Times New Roman" panose="02020603050405020304" pitchFamily="18" charset="0"/>
              </a:rPr>
              <a:t>biết:</a:t>
            </a:r>
          </a:p>
          <a:p>
            <a:pPr marL="571500" indent="-571500" algn="just">
              <a:lnSpc>
                <a:spcPct val="150000"/>
              </a:lnSpc>
              <a:buFontTx/>
              <a:buChar char="-"/>
            </a:pPr>
            <a:r>
              <a:rPr lang="vi-VN" sz="4800" b="1" dirty="0">
                <a:solidFill>
                  <a:srgbClr val="C00000"/>
                </a:solidFill>
                <a:latin typeface="Times New Roman" panose="02020603050405020304" pitchFamily="18" charset="0"/>
                <a:cs typeface="Times New Roman" panose="02020603050405020304" pitchFamily="18" charset="0"/>
              </a:rPr>
              <a:t>C</a:t>
            </a:r>
            <a:r>
              <a:rPr lang="vi-VN" sz="4800" b="1" dirty="0" smtClean="0">
                <a:solidFill>
                  <a:srgbClr val="C00000"/>
                </a:solidFill>
                <a:latin typeface="Times New Roman" panose="02020603050405020304" pitchFamily="18" charset="0"/>
                <a:cs typeface="Times New Roman" panose="02020603050405020304" pitchFamily="18" charset="0"/>
              </a:rPr>
              <a:t>ây </a:t>
            </a:r>
            <a:r>
              <a:rPr lang="vi-VN" sz="4800" b="1" dirty="0">
                <a:solidFill>
                  <a:srgbClr val="C00000"/>
                </a:solidFill>
                <a:latin typeface="Times New Roman" panose="02020603050405020304" pitchFamily="18" charset="0"/>
                <a:cs typeface="Times New Roman" panose="02020603050405020304" pitchFamily="18" charset="0"/>
              </a:rPr>
              <a:t>nến nào cháy lâu </a:t>
            </a:r>
            <a:r>
              <a:rPr lang="vi-VN" sz="4800" b="1" dirty="0" smtClean="0">
                <a:solidFill>
                  <a:srgbClr val="C00000"/>
                </a:solidFill>
                <a:latin typeface="Times New Roman" panose="02020603050405020304" pitchFamily="18" charset="0"/>
                <a:cs typeface="Times New Roman" panose="02020603050405020304" pitchFamily="18" charset="0"/>
              </a:rPr>
              <a:t>hơn? Cây nến nào tắt nhanh nhất?</a:t>
            </a:r>
          </a:p>
          <a:p>
            <a:pPr marL="571500" indent="-571500" algn="just">
              <a:lnSpc>
                <a:spcPct val="150000"/>
              </a:lnSpc>
              <a:buFontTx/>
              <a:buChar char="-"/>
            </a:pPr>
            <a:r>
              <a:rPr lang="vi-VN" sz="4800" b="1" dirty="0" smtClean="0">
                <a:solidFill>
                  <a:srgbClr val="C00000"/>
                </a:solidFill>
                <a:latin typeface="Times New Roman" panose="02020603050405020304" pitchFamily="18" charset="0"/>
                <a:cs typeface="Times New Roman" panose="02020603050405020304" pitchFamily="18" charset="0"/>
              </a:rPr>
              <a:t>Giải </a:t>
            </a:r>
            <a:r>
              <a:rPr lang="vi-VN" sz="4800" b="1" dirty="0">
                <a:solidFill>
                  <a:srgbClr val="C00000"/>
                </a:solidFill>
                <a:latin typeface="Times New Roman" panose="02020603050405020304" pitchFamily="18" charset="0"/>
                <a:cs typeface="Times New Roman" panose="02020603050405020304" pitchFamily="18" charset="0"/>
              </a:rPr>
              <a:t>thích kết </a:t>
            </a:r>
            <a:r>
              <a:rPr lang="vi-VN" sz="4800" b="1" dirty="0" smtClean="0">
                <a:solidFill>
                  <a:srgbClr val="C00000"/>
                </a:solidFill>
                <a:latin typeface="Times New Roman" panose="02020603050405020304" pitchFamily="18" charset="0"/>
                <a:cs typeface="Times New Roman" panose="02020603050405020304" pitchFamily="18" charset="0"/>
              </a:rPr>
              <a:t>quả vì sao?</a:t>
            </a:r>
            <a:endParaRPr lang="vi-VN" sz="48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991896"/>
            <a:ext cx="9904791" cy="4888434"/>
          </a:xfrm>
          <a:prstGeom prst="rect">
            <a:avLst/>
          </a:prstGeom>
        </p:spPr>
      </p:pic>
      <p:sp>
        <p:nvSpPr>
          <p:cNvPr id="9" name="Rectangle 8"/>
          <p:cNvSpPr/>
          <p:nvPr/>
        </p:nvSpPr>
        <p:spPr>
          <a:xfrm>
            <a:off x="9904791" y="1389619"/>
            <a:ext cx="8383209" cy="4708981"/>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Nếu cô đốt ba </a:t>
            </a:r>
            <a:r>
              <a:rPr lang="vi-VN" sz="4000" dirty="0">
                <a:latin typeface="Arial" panose="020B0604020202020204" pitchFamily="34" charset="0"/>
                <a:cs typeface="Arial" panose="020B0604020202020204" pitchFamily="34" charset="0"/>
              </a:rPr>
              <a:t>cây nến cháy</a:t>
            </a:r>
            <a:r>
              <a:rPr lang="vi-VN" sz="4000" dirty="0" smtClean="0">
                <a:latin typeface="Arial" panose="020B0604020202020204" pitchFamily="34" charset="0"/>
                <a:cs typeface="Arial" panose="020B0604020202020204" pitchFamily="34" charset="0"/>
              </a:rPr>
              <a:t>. Cô đặt tên 3 cây nến là A, B, C. </a:t>
            </a:r>
            <a:r>
              <a:rPr lang="vi-VN" sz="4000" dirty="0">
                <a:latin typeface="Arial" panose="020B0604020202020204" pitchFamily="34" charset="0"/>
                <a:cs typeface="Arial" panose="020B0604020202020204" pitchFamily="34" charset="0"/>
              </a:rPr>
              <a:t>Sau đó, đồng thời úp cốc thuỷ tinh nhỏ lên cây nến B và cốc thuỷ tinh to lên cây nến C (hình 1). </a:t>
            </a:r>
          </a:p>
        </p:txBody>
      </p:sp>
    </p:spTree>
    <p:extLst>
      <p:ext uri="{BB962C8B-B14F-4D97-AF65-F5344CB8AC3E}">
        <p14:creationId xmlns:p14="http://schemas.microsoft.com/office/powerpoint/2010/main" val="128688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8194" name="Table Placeholder 8193"/>
          <p:cNvGraphicFramePr>
            <a:graphicFrameLocks noGrp="1"/>
          </p:cNvGraphicFramePr>
          <p:nvPr>
            <p:ph type="tbl" idx="1"/>
            <p:extLst>
              <p:ext uri="{D42A27DB-BD31-4B8C-83A1-F6EECF244321}">
                <p14:modId xmlns:p14="http://schemas.microsoft.com/office/powerpoint/2010/main" val="1837489070"/>
              </p:ext>
            </p:extLst>
          </p:nvPr>
        </p:nvGraphicFramePr>
        <p:xfrm>
          <a:off x="1066800" y="1303020"/>
          <a:ext cx="15875318" cy="8092440"/>
        </p:xfrm>
        <a:graphic>
          <a:graphicData uri="http://schemas.openxmlformats.org/drawingml/2006/table">
            <a:tbl>
              <a:tblPr/>
              <a:tblGrid>
                <a:gridCol w="5452453">
                  <a:extLst>
                    <a:ext uri="{9D8B030D-6E8A-4147-A177-3AD203B41FA5}">
                      <a16:colId xmlns:a16="http://schemas.microsoft.com/office/drawing/2014/main" val="20000"/>
                    </a:ext>
                  </a:extLst>
                </a:gridCol>
                <a:gridCol w="3808149">
                  <a:extLst>
                    <a:ext uri="{9D8B030D-6E8A-4147-A177-3AD203B41FA5}">
                      <a16:colId xmlns:a16="http://schemas.microsoft.com/office/drawing/2014/main" val="20001"/>
                    </a:ext>
                  </a:extLst>
                </a:gridCol>
                <a:gridCol w="6614716">
                  <a:extLst>
                    <a:ext uri="{9D8B030D-6E8A-4147-A177-3AD203B41FA5}">
                      <a16:colId xmlns:a16="http://schemas.microsoft.com/office/drawing/2014/main" val="20002"/>
                    </a:ext>
                  </a:extLst>
                </a:gridCol>
              </a:tblGrid>
              <a:tr h="213499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spcBef>
                          <a:spcPct val="20000"/>
                        </a:spcBef>
                        <a:buNone/>
                      </a:pPr>
                      <a:r>
                        <a:rPr lang="vi-VN" sz="5000" b="0" dirty="0" smtClean="0">
                          <a:solidFill>
                            <a:srgbClr val="0000FF"/>
                          </a:solidFill>
                          <a:latin typeface="Times New Roman" panose="02020603050405020304" pitchFamily="18" charset="0"/>
                          <a:cs typeface="Times New Roman" panose="02020603050405020304" pitchFamily="18" charset="0"/>
                        </a:rPr>
                        <a:t>Phỏng đoán</a:t>
                      </a:r>
                      <a:endParaRPr lang="en-US" sz="5000" b="0" dirty="0">
                        <a:solidFill>
                          <a:srgbClr val="0000FF"/>
                        </a:solidFill>
                        <a:latin typeface="Times New Roman" panose="02020603050405020304" pitchFamily="18" charset="0"/>
                        <a:cs typeface="Times New Roman" panose="02020603050405020304" pitchFamily="18" charset="0"/>
                      </a:endParaRPr>
                    </a:p>
                  </a:txBody>
                  <a:tcPr marL="137160" marR="137160" marT="68576" marB="68576"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spcBef>
                          <a:spcPct val="20000"/>
                        </a:spcBef>
                        <a:buNone/>
                      </a:pPr>
                      <a:r>
                        <a:rPr lang="vi-VN" sz="5000" b="0" dirty="0" smtClean="0">
                          <a:solidFill>
                            <a:srgbClr val="0000FF"/>
                          </a:solidFill>
                          <a:latin typeface="Times New Roman" panose="02020603050405020304" pitchFamily="18" charset="0"/>
                          <a:cs typeface="Times New Roman" panose="02020603050405020304" pitchFamily="18" charset="0"/>
                        </a:rPr>
                        <a:t>Cây nến nào?</a:t>
                      </a:r>
                      <a:endParaRPr lang="en-US" sz="5000" b="0" dirty="0">
                        <a:solidFill>
                          <a:srgbClr val="0000FF"/>
                        </a:solidFill>
                        <a:latin typeface="Times New Roman" panose="02020603050405020304" pitchFamily="18" charset="0"/>
                        <a:cs typeface="Times New Roman" panose="02020603050405020304" pitchFamily="18" charset="0"/>
                      </a:endParaRPr>
                    </a:p>
                  </a:txBody>
                  <a:tcPr marL="137160" marR="137160" marT="68576" marB="68576"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spcBef>
                          <a:spcPct val="20000"/>
                        </a:spcBef>
                        <a:buNone/>
                      </a:pPr>
                      <a:r>
                        <a:rPr sz="5000" b="0" dirty="0" err="1">
                          <a:solidFill>
                            <a:srgbClr val="0000FF"/>
                          </a:solidFill>
                          <a:latin typeface="Times New Roman" panose="02020603050405020304" pitchFamily="18" charset="0"/>
                          <a:cs typeface="Times New Roman" panose="02020603050405020304" pitchFamily="18" charset="0"/>
                        </a:rPr>
                        <a:t>Giải</a:t>
                      </a:r>
                      <a:r>
                        <a:rPr sz="5000" b="0" dirty="0">
                          <a:solidFill>
                            <a:srgbClr val="0000FF"/>
                          </a:solidFill>
                          <a:latin typeface="Times New Roman" panose="02020603050405020304" pitchFamily="18" charset="0"/>
                          <a:cs typeface="Times New Roman" panose="02020603050405020304" pitchFamily="18" charset="0"/>
                        </a:rPr>
                        <a:t> </a:t>
                      </a:r>
                      <a:r>
                        <a:rPr sz="5000" b="0" dirty="0" err="1" smtClean="0">
                          <a:solidFill>
                            <a:srgbClr val="0000FF"/>
                          </a:solidFill>
                          <a:latin typeface="Times New Roman" panose="02020603050405020304" pitchFamily="18" charset="0"/>
                          <a:cs typeface="Times New Roman" panose="02020603050405020304" pitchFamily="18" charset="0"/>
                        </a:rPr>
                        <a:t>thích</a:t>
                      </a:r>
                      <a:r>
                        <a:rPr lang="vi-VN" sz="5000" b="0" dirty="0" smtClean="0">
                          <a:solidFill>
                            <a:srgbClr val="0000FF"/>
                          </a:solidFill>
                          <a:latin typeface="Times New Roman" panose="02020603050405020304" pitchFamily="18" charset="0"/>
                          <a:cs typeface="Times New Roman" panose="02020603050405020304" pitchFamily="18" charset="0"/>
                        </a:rPr>
                        <a:t> vì sao</a:t>
                      </a:r>
                      <a:endParaRPr lang="en-US" sz="5000" b="0" dirty="0">
                        <a:solidFill>
                          <a:srgbClr val="0000FF"/>
                        </a:solidFill>
                        <a:latin typeface="Times New Roman" panose="02020603050405020304" pitchFamily="18" charset="0"/>
                        <a:cs typeface="Times New Roman" panose="02020603050405020304" pitchFamily="18" charset="0"/>
                      </a:endParaRPr>
                    </a:p>
                  </a:txBody>
                  <a:tcPr marL="137160" marR="137160" marT="68576" marB="68576"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720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spcBef>
                          <a:spcPct val="20000"/>
                        </a:spcBef>
                        <a:buNone/>
                      </a:pPr>
                      <a:r>
                        <a:rPr sz="5000" b="0" dirty="0">
                          <a:solidFill>
                            <a:srgbClr val="0000FF"/>
                          </a:solidFill>
                          <a:latin typeface="Times New Roman" panose="02020603050405020304" pitchFamily="18" charset="0"/>
                          <a:cs typeface="Times New Roman" panose="02020603050405020304" pitchFamily="18" charset="0"/>
                        </a:rPr>
                        <a:t>1. </a:t>
                      </a:r>
                      <a:r>
                        <a:rPr lang="vi-VN" sz="5000" b="0" dirty="0" smtClean="0">
                          <a:solidFill>
                            <a:srgbClr val="0000FF"/>
                          </a:solidFill>
                          <a:latin typeface="Times New Roman" panose="02020603050405020304" pitchFamily="18" charset="0"/>
                          <a:cs typeface="Times New Roman" panose="02020603050405020304" pitchFamily="18" charset="0"/>
                        </a:rPr>
                        <a:t>Cây nến tắt nhanh nhất</a:t>
                      </a:r>
                      <a:endParaRPr lang="en-US" sz="5000" b="0" dirty="0">
                        <a:solidFill>
                          <a:srgbClr val="0000FF"/>
                        </a:solidFill>
                        <a:latin typeface="Times New Roman" panose="02020603050405020304" pitchFamily="18" charset="0"/>
                        <a:cs typeface="Times New Roman" panose="02020603050405020304" pitchFamily="18" charset="0"/>
                      </a:endParaRPr>
                    </a:p>
                  </a:txBody>
                  <a:tcPr marL="137160" marR="137160" marT="68576" marB="68576"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spcBef>
                          <a:spcPct val="20000"/>
                        </a:spcBef>
                        <a:buNone/>
                      </a:pPr>
                      <a:endParaRPr lang="en-US" sz="5000" b="0" dirty="0">
                        <a:solidFill>
                          <a:srgbClr val="0000FF"/>
                        </a:solidFill>
                        <a:latin typeface="Times New Roman" panose="02020603050405020304" pitchFamily="18" charset="0"/>
                        <a:cs typeface="Times New Roman" panose="02020603050405020304" pitchFamily="18" charset="0"/>
                      </a:endParaRPr>
                    </a:p>
                  </a:txBody>
                  <a:tcPr marL="137160" marR="137160" marT="68576" marB="68576"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eaLnBrk="1" hangingPunct="1">
                        <a:spcBef>
                          <a:spcPct val="20000"/>
                        </a:spcBef>
                        <a:buNone/>
                      </a:pPr>
                      <a:endParaRPr lang="en-US" sz="5000" b="0" dirty="0">
                        <a:solidFill>
                          <a:srgbClr val="0000FF"/>
                        </a:solidFill>
                        <a:latin typeface="Times New Roman" panose="02020603050405020304" pitchFamily="18" charset="0"/>
                        <a:cs typeface="Times New Roman" panose="02020603050405020304" pitchFamily="18" charset="0"/>
                      </a:endParaRPr>
                    </a:p>
                  </a:txBody>
                  <a:tcPr marL="137160" marR="137160" marT="68576" marB="68576"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80244">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spcBef>
                          <a:spcPct val="20000"/>
                        </a:spcBef>
                        <a:buNone/>
                      </a:pPr>
                      <a:r>
                        <a:rPr lang="vi-VN" sz="5000" b="0" dirty="0" smtClean="0">
                          <a:solidFill>
                            <a:srgbClr val="0000FF"/>
                          </a:solidFill>
                          <a:latin typeface="Times New Roman" panose="02020603050405020304" pitchFamily="18" charset="0"/>
                          <a:cs typeface="Times New Roman" panose="02020603050405020304" pitchFamily="18" charset="0"/>
                        </a:rPr>
                        <a:t>  </a:t>
                      </a:r>
                      <a:r>
                        <a:rPr lang="vi-VN" sz="5000" b="0" baseline="0" dirty="0" smtClean="0">
                          <a:solidFill>
                            <a:srgbClr val="0000FF"/>
                          </a:solidFill>
                          <a:latin typeface="Times New Roman" panose="02020603050405020304" pitchFamily="18" charset="0"/>
                          <a:cs typeface="Times New Roman" panose="02020603050405020304" pitchFamily="18" charset="0"/>
                        </a:rPr>
                        <a:t> </a:t>
                      </a:r>
                      <a:r>
                        <a:rPr sz="5000" b="0" dirty="0" smtClean="0">
                          <a:solidFill>
                            <a:srgbClr val="0000FF"/>
                          </a:solidFill>
                          <a:latin typeface="Times New Roman" panose="02020603050405020304" pitchFamily="18" charset="0"/>
                          <a:cs typeface="Times New Roman" panose="02020603050405020304" pitchFamily="18" charset="0"/>
                        </a:rPr>
                        <a:t>2</a:t>
                      </a:r>
                      <a:r>
                        <a:rPr sz="5000" b="0" dirty="0">
                          <a:solidFill>
                            <a:srgbClr val="0000FF"/>
                          </a:solidFill>
                          <a:latin typeface="Times New Roman" panose="02020603050405020304" pitchFamily="18" charset="0"/>
                          <a:cs typeface="Times New Roman" panose="02020603050405020304" pitchFamily="18" charset="0"/>
                        </a:rPr>
                        <a:t>.</a:t>
                      </a:r>
                      <a:r>
                        <a:rPr lang="en-US" sz="5000" b="0" dirty="0">
                          <a:solidFill>
                            <a:srgbClr val="0000FF"/>
                          </a:solidFill>
                          <a:latin typeface="Times New Roman" panose="02020603050405020304" pitchFamily="18" charset="0"/>
                          <a:cs typeface="Times New Roman" panose="02020603050405020304" pitchFamily="18" charset="0"/>
                        </a:rPr>
                        <a:t> </a:t>
                      </a:r>
                      <a:r>
                        <a:rPr lang="vi-VN" sz="5000" b="0" dirty="0" smtClean="0">
                          <a:solidFill>
                            <a:srgbClr val="0000FF"/>
                          </a:solidFill>
                          <a:latin typeface="Times New Roman" panose="02020603050405020304" pitchFamily="18" charset="0"/>
                          <a:cs typeface="Times New Roman" panose="02020603050405020304" pitchFamily="18" charset="0"/>
                        </a:rPr>
                        <a:t>Cây nến lâu   tắt nhất</a:t>
                      </a:r>
                      <a:endParaRPr lang="en-US" sz="5000" b="0" dirty="0">
                        <a:solidFill>
                          <a:srgbClr val="0000FF"/>
                        </a:solidFill>
                        <a:latin typeface="Times New Roman" panose="02020603050405020304" pitchFamily="18" charset="0"/>
                        <a:cs typeface="Times New Roman" panose="02020603050405020304" pitchFamily="18" charset="0"/>
                      </a:endParaRPr>
                    </a:p>
                  </a:txBody>
                  <a:tcPr marL="137160" marR="137160" marT="68576" marB="68576"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spcBef>
                          <a:spcPct val="20000"/>
                        </a:spcBef>
                        <a:buNone/>
                      </a:pPr>
                      <a:endParaRPr lang="en-US" sz="5000" b="0" dirty="0">
                        <a:solidFill>
                          <a:srgbClr val="0000FF"/>
                        </a:solidFill>
                        <a:latin typeface="Times New Roman" panose="02020603050405020304" pitchFamily="18" charset="0"/>
                        <a:cs typeface="Times New Roman" panose="02020603050405020304" pitchFamily="18" charset="0"/>
                      </a:endParaRPr>
                    </a:p>
                  </a:txBody>
                  <a:tcPr marL="137160" marR="137160" marT="68576" marB="68576"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eaLnBrk="1" hangingPunct="1">
                        <a:spcBef>
                          <a:spcPct val="20000"/>
                        </a:spcBef>
                        <a:buNone/>
                      </a:pPr>
                      <a:endParaRPr lang="en-US" sz="5000" b="0" dirty="0">
                        <a:solidFill>
                          <a:srgbClr val="0000FF"/>
                        </a:solidFill>
                        <a:latin typeface="Times New Roman" panose="02020603050405020304" pitchFamily="18" charset="0"/>
                        <a:cs typeface="Times New Roman" panose="02020603050405020304" pitchFamily="18" charset="0"/>
                      </a:endParaRPr>
                    </a:p>
                  </a:txBody>
                  <a:tcPr marL="137160" marR="137160" marT="68576" marB="68576"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37952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179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DE2E8"/>
        </a:solidFill>
        <a:effectLst/>
      </p:bgPr>
    </p:bg>
    <p:spTree>
      <p:nvGrpSpPr>
        <p:cNvPr id="1" name=""/>
        <p:cNvGrpSpPr/>
        <p:nvPr/>
      </p:nvGrpSpPr>
      <p:grpSpPr>
        <a:xfrm>
          <a:off x="0" y="0"/>
          <a:ext cx="0" cy="0"/>
          <a:chOff x="0" y="0"/>
          <a:chExt cx="0" cy="0"/>
        </a:xfrm>
      </p:grpSpPr>
      <p:grpSp>
        <p:nvGrpSpPr>
          <p:cNvPr id="15" name="Group 14"/>
          <p:cNvGrpSpPr/>
          <p:nvPr/>
        </p:nvGrpSpPr>
        <p:grpSpPr>
          <a:xfrm>
            <a:off x="152400" y="33660"/>
            <a:ext cx="7467600" cy="2522039"/>
            <a:chOff x="1981200" y="733055"/>
            <a:chExt cx="4190998" cy="2522039"/>
          </a:xfrm>
        </p:grpSpPr>
        <p:sp>
          <p:nvSpPr>
            <p:cNvPr id="3" name="Freeform 3"/>
            <p:cNvSpPr/>
            <p:nvPr/>
          </p:nvSpPr>
          <p:spPr>
            <a:xfrm>
              <a:off x="1981200" y="733055"/>
              <a:ext cx="4190998" cy="1438643"/>
            </a:xfrm>
            <a:custGeom>
              <a:avLst/>
              <a:gdLst/>
              <a:ahLst/>
              <a:cxnLst/>
              <a:rect l="l" t="t" r="r" b="b"/>
              <a:pathLst>
                <a:path w="1845097" h="426744">
                  <a:moveTo>
                    <a:pt x="56360" y="0"/>
                  </a:moveTo>
                  <a:lnTo>
                    <a:pt x="1788737" y="0"/>
                  </a:lnTo>
                  <a:cubicBezTo>
                    <a:pt x="1819864" y="0"/>
                    <a:pt x="1845097" y="25233"/>
                    <a:pt x="1845097" y="56360"/>
                  </a:cubicBezTo>
                  <a:lnTo>
                    <a:pt x="1845097" y="370384"/>
                  </a:lnTo>
                  <a:cubicBezTo>
                    <a:pt x="1845097" y="385331"/>
                    <a:pt x="1839159" y="399667"/>
                    <a:pt x="1828590" y="410236"/>
                  </a:cubicBezTo>
                  <a:cubicBezTo>
                    <a:pt x="1818020" y="420806"/>
                    <a:pt x="1803684" y="426744"/>
                    <a:pt x="1788737" y="426744"/>
                  </a:cubicBezTo>
                  <a:lnTo>
                    <a:pt x="56360" y="426744"/>
                  </a:lnTo>
                  <a:cubicBezTo>
                    <a:pt x="25233" y="426744"/>
                    <a:pt x="0" y="401510"/>
                    <a:pt x="0" y="370384"/>
                  </a:cubicBezTo>
                  <a:lnTo>
                    <a:pt x="0" y="56360"/>
                  </a:lnTo>
                  <a:cubicBezTo>
                    <a:pt x="0" y="25233"/>
                    <a:pt x="25233" y="0"/>
                    <a:pt x="56360" y="0"/>
                  </a:cubicBezTo>
                  <a:close/>
                </a:path>
              </a:pathLst>
            </a:custGeom>
            <a:solidFill>
              <a:srgbClr val="FFFFFF"/>
            </a:solidFill>
          </p:spPr>
        </p:sp>
        <p:sp>
          <p:nvSpPr>
            <p:cNvPr id="5" name="TextBox 5"/>
            <p:cNvSpPr txBox="1"/>
            <p:nvPr/>
          </p:nvSpPr>
          <p:spPr>
            <a:xfrm>
              <a:off x="2022812" y="818530"/>
              <a:ext cx="4107774" cy="2436564"/>
            </a:xfrm>
            <a:prstGeom prst="rect">
              <a:avLst/>
            </a:prstGeom>
          </p:spPr>
          <p:txBody>
            <a:bodyPr wrap="square" lIns="0" tIns="0" rIns="0" bIns="0" rtlCol="0" anchor="t">
              <a:spAutoFit/>
            </a:bodyPr>
            <a:lstStyle/>
            <a:p>
              <a:pPr algn="ctr">
                <a:lnSpc>
                  <a:spcPts val="9484"/>
                </a:lnSpc>
              </a:pPr>
              <a:r>
                <a:rPr lang="vi-VN" sz="4400" b="1" dirty="0" smtClean="0">
                  <a:solidFill>
                    <a:schemeClr val="accent4">
                      <a:lumMod val="50000"/>
                    </a:schemeClr>
                  </a:solidFill>
                  <a:latin typeface="Arial" panose="020B0604020202020204" pitchFamily="34" charset="0"/>
                  <a:cs typeface="Arial" panose="020B0604020202020204" pitchFamily="34" charset="0"/>
                </a:rPr>
                <a:t>Hoạt động 2: THÍ </a:t>
              </a:r>
              <a:r>
                <a:rPr lang="vi-VN" sz="4400" b="1" dirty="0">
                  <a:solidFill>
                    <a:schemeClr val="accent4">
                      <a:lumMod val="50000"/>
                    </a:schemeClr>
                  </a:solidFill>
                  <a:latin typeface="Arial" panose="020B0604020202020204" pitchFamily="34" charset="0"/>
                  <a:cs typeface="Arial" panose="020B0604020202020204" pitchFamily="34" charset="0"/>
                </a:rPr>
                <a:t>NGHIỆM</a:t>
              </a:r>
              <a:endParaRPr lang="en-US" sz="4400" b="1" dirty="0">
                <a:solidFill>
                  <a:schemeClr val="accent4">
                    <a:lumMod val="50000"/>
                  </a:schemeClr>
                </a:solidFill>
                <a:latin typeface="Arial" panose="020B0604020202020204" pitchFamily="34" charset="0"/>
                <a:cs typeface="Arial" panose="020B0604020202020204" pitchFamily="34" charset="0"/>
              </a:endParaRPr>
            </a:p>
          </p:txBody>
        </p:sp>
      </p:grpSp>
      <p:sp>
        <p:nvSpPr>
          <p:cNvPr id="16" name="Rectangle 15"/>
          <p:cNvSpPr/>
          <p:nvPr/>
        </p:nvSpPr>
        <p:spPr>
          <a:xfrm>
            <a:off x="5029200" y="1533011"/>
            <a:ext cx="10884711" cy="769441"/>
          </a:xfrm>
          <a:prstGeom prst="rect">
            <a:avLst/>
          </a:prstGeom>
        </p:spPr>
        <p:txBody>
          <a:bodyPr wrap="none">
            <a:spAutoFit/>
          </a:bodyPr>
          <a:lstStyle/>
          <a:p>
            <a:r>
              <a:rPr lang="vi-VN" sz="4400" b="1" dirty="0" err="1">
                <a:solidFill>
                  <a:srgbClr val="C00000"/>
                </a:solidFill>
                <a:latin typeface="Arial" panose="020B0604020202020204" pitchFamily="34" charset="0"/>
                <a:cs typeface="Arial" panose="020B0604020202020204" pitchFamily="34" charset="0"/>
              </a:rPr>
              <a:t>C</a:t>
            </a:r>
            <a:r>
              <a:rPr lang="en-US" sz="4400" b="1" dirty="0" err="1">
                <a:solidFill>
                  <a:srgbClr val="C00000"/>
                </a:solidFill>
                <a:latin typeface="Arial" panose="020B0604020202020204" pitchFamily="34" charset="0"/>
                <a:cs typeface="Arial" panose="020B0604020202020204" pitchFamily="34" charset="0"/>
              </a:rPr>
              <a:t>hứng</a:t>
            </a:r>
            <a:r>
              <a:rPr lang="en-US" sz="4400" b="1" dirty="0">
                <a:solidFill>
                  <a:srgbClr val="C00000"/>
                </a:solidFill>
                <a:latin typeface="Arial" panose="020B0604020202020204" pitchFamily="34" charset="0"/>
                <a:cs typeface="Arial" panose="020B0604020202020204" pitchFamily="34" charset="0"/>
              </a:rPr>
              <a:t> minh </a:t>
            </a:r>
            <a:r>
              <a:rPr lang="en-US" sz="4400" b="1" dirty="0" err="1">
                <a:solidFill>
                  <a:srgbClr val="C00000"/>
                </a:solidFill>
                <a:latin typeface="Arial" panose="020B0604020202020204" pitchFamily="34" charset="0"/>
                <a:cs typeface="Arial" panose="020B0604020202020204" pitchFamily="34" charset="0"/>
              </a:rPr>
              <a:t>không</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khí</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cần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cho</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sự</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cháy</a:t>
            </a:r>
            <a:endParaRPr lang="en-US" sz="4400" b="1" dirty="0">
              <a:solidFill>
                <a:srgbClr val="C00000"/>
              </a:solidFill>
              <a:latin typeface="Arial" panose="020B0604020202020204" pitchFamily="34" charset="0"/>
              <a:cs typeface="Arial" panose="020B0604020202020204" pitchFamily="34" charset="0"/>
            </a:endParaRPr>
          </a:p>
        </p:txBody>
      </p:sp>
      <p:sp>
        <p:nvSpPr>
          <p:cNvPr id="17" name="Pentagon 16"/>
          <p:cNvSpPr/>
          <p:nvPr/>
        </p:nvSpPr>
        <p:spPr>
          <a:xfrm>
            <a:off x="0" y="2448090"/>
            <a:ext cx="3429000" cy="1212465"/>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solidFill>
                <a:latin typeface="Arial" panose="020B0604020202020204" pitchFamily="34" charset="0"/>
                <a:cs typeface="Arial" panose="020B0604020202020204" pitchFamily="34" charset="0"/>
              </a:rPr>
              <a:t>Tiến hành:</a:t>
            </a: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826" y="3924300"/>
            <a:ext cx="18007826" cy="6587546"/>
          </a:xfrm>
          <a:prstGeom prst="rect">
            <a:avLst/>
          </a:prstGeom>
        </p:spPr>
      </p:pic>
    </p:spTree>
    <p:extLst>
      <p:ext uri="{BB962C8B-B14F-4D97-AF65-F5344CB8AC3E}">
        <p14:creationId xmlns:p14="http://schemas.microsoft.com/office/powerpoint/2010/main" val="1243595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21695" y="467778"/>
            <a:ext cx="4190998" cy="1438643"/>
            <a:chOff x="1981200" y="733055"/>
            <a:chExt cx="4190998" cy="1438643"/>
          </a:xfrm>
        </p:grpSpPr>
        <p:sp>
          <p:nvSpPr>
            <p:cNvPr id="3" name="Freeform 3"/>
            <p:cNvSpPr/>
            <p:nvPr/>
          </p:nvSpPr>
          <p:spPr>
            <a:xfrm>
              <a:off x="1981200" y="733055"/>
              <a:ext cx="4190998" cy="1438643"/>
            </a:xfrm>
            <a:custGeom>
              <a:avLst/>
              <a:gdLst/>
              <a:ahLst/>
              <a:cxnLst/>
              <a:rect l="l" t="t" r="r" b="b"/>
              <a:pathLst>
                <a:path w="1845097" h="426744">
                  <a:moveTo>
                    <a:pt x="56360" y="0"/>
                  </a:moveTo>
                  <a:lnTo>
                    <a:pt x="1788737" y="0"/>
                  </a:lnTo>
                  <a:cubicBezTo>
                    <a:pt x="1819864" y="0"/>
                    <a:pt x="1845097" y="25233"/>
                    <a:pt x="1845097" y="56360"/>
                  </a:cubicBezTo>
                  <a:lnTo>
                    <a:pt x="1845097" y="370384"/>
                  </a:lnTo>
                  <a:cubicBezTo>
                    <a:pt x="1845097" y="385331"/>
                    <a:pt x="1839159" y="399667"/>
                    <a:pt x="1828590" y="410236"/>
                  </a:cubicBezTo>
                  <a:cubicBezTo>
                    <a:pt x="1818020" y="420806"/>
                    <a:pt x="1803684" y="426744"/>
                    <a:pt x="1788737" y="426744"/>
                  </a:cubicBezTo>
                  <a:lnTo>
                    <a:pt x="56360" y="426744"/>
                  </a:lnTo>
                  <a:cubicBezTo>
                    <a:pt x="25233" y="426744"/>
                    <a:pt x="0" y="401510"/>
                    <a:pt x="0" y="370384"/>
                  </a:cubicBezTo>
                  <a:lnTo>
                    <a:pt x="0" y="56360"/>
                  </a:lnTo>
                  <a:cubicBezTo>
                    <a:pt x="0" y="25233"/>
                    <a:pt x="25233" y="0"/>
                    <a:pt x="56360" y="0"/>
                  </a:cubicBezTo>
                  <a:close/>
                </a:path>
              </a:pathLst>
            </a:custGeom>
            <a:solidFill>
              <a:srgbClr val="FFFFFF"/>
            </a:solidFill>
          </p:spPr>
        </p:sp>
        <p:sp>
          <p:nvSpPr>
            <p:cNvPr id="5" name="TextBox 5"/>
            <p:cNvSpPr txBox="1"/>
            <p:nvPr/>
          </p:nvSpPr>
          <p:spPr>
            <a:xfrm>
              <a:off x="2022812" y="818530"/>
              <a:ext cx="4107774" cy="1042145"/>
            </a:xfrm>
            <a:prstGeom prst="rect">
              <a:avLst/>
            </a:prstGeom>
          </p:spPr>
          <p:txBody>
            <a:bodyPr wrap="square" lIns="0" tIns="0" rIns="0" bIns="0" rtlCol="0" anchor="t">
              <a:spAutoFit/>
            </a:bodyPr>
            <a:lstStyle/>
            <a:p>
              <a:pPr algn="ctr">
                <a:lnSpc>
                  <a:spcPts val="9484"/>
                </a:lnSpc>
              </a:pPr>
              <a:r>
                <a:rPr lang="vi-VN" sz="4400" b="1" dirty="0">
                  <a:solidFill>
                    <a:schemeClr val="accent4">
                      <a:lumMod val="50000"/>
                    </a:schemeClr>
                  </a:solidFill>
                  <a:latin typeface="Arial" panose="020B0604020202020204" pitchFamily="34" charset="0"/>
                  <a:cs typeface="Arial" panose="020B0604020202020204" pitchFamily="34" charset="0"/>
                </a:rPr>
                <a:t>THÍ NGHIỆM</a:t>
              </a:r>
              <a:endParaRPr lang="en-US" sz="4400" b="1" dirty="0">
                <a:solidFill>
                  <a:schemeClr val="accent4">
                    <a:lumMod val="50000"/>
                  </a:schemeClr>
                </a:solidFill>
                <a:latin typeface="Arial" panose="020B0604020202020204" pitchFamily="34" charset="0"/>
                <a:cs typeface="Arial" panose="020B0604020202020204" pitchFamily="34" charset="0"/>
              </a:endParaRPr>
            </a:p>
          </p:txBody>
        </p:sp>
      </p:grpSp>
      <p:sp>
        <p:nvSpPr>
          <p:cNvPr id="16" name="Rectangle 15"/>
          <p:cNvSpPr/>
          <p:nvPr/>
        </p:nvSpPr>
        <p:spPr>
          <a:xfrm>
            <a:off x="5589729" y="825957"/>
            <a:ext cx="10884711" cy="769441"/>
          </a:xfrm>
          <a:prstGeom prst="rect">
            <a:avLst/>
          </a:prstGeom>
        </p:spPr>
        <p:txBody>
          <a:bodyPr wrap="none">
            <a:spAutoFit/>
          </a:bodyPr>
          <a:lstStyle/>
          <a:p>
            <a:r>
              <a:rPr lang="vi-VN" sz="4400" b="1" dirty="0" err="1">
                <a:solidFill>
                  <a:srgbClr val="C00000"/>
                </a:solidFill>
                <a:latin typeface="Arial" panose="020B0604020202020204" pitchFamily="34" charset="0"/>
                <a:cs typeface="Arial" panose="020B0604020202020204" pitchFamily="34" charset="0"/>
              </a:rPr>
              <a:t>C</a:t>
            </a:r>
            <a:r>
              <a:rPr lang="en-US" sz="4400" b="1" dirty="0" err="1">
                <a:solidFill>
                  <a:srgbClr val="C00000"/>
                </a:solidFill>
                <a:latin typeface="Arial" panose="020B0604020202020204" pitchFamily="34" charset="0"/>
                <a:cs typeface="Arial" panose="020B0604020202020204" pitchFamily="34" charset="0"/>
              </a:rPr>
              <a:t>hứng</a:t>
            </a:r>
            <a:r>
              <a:rPr lang="en-US" sz="4400" b="1" dirty="0">
                <a:solidFill>
                  <a:srgbClr val="C00000"/>
                </a:solidFill>
                <a:latin typeface="Arial" panose="020B0604020202020204" pitchFamily="34" charset="0"/>
                <a:cs typeface="Arial" panose="020B0604020202020204" pitchFamily="34" charset="0"/>
              </a:rPr>
              <a:t> minh </a:t>
            </a:r>
            <a:r>
              <a:rPr lang="en-US" sz="4400" b="1" dirty="0" err="1">
                <a:solidFill>
                  <a:srgbClr val="C00000"/>
                </a:solidFill>
                <a:latin typeface="Arial" panose="020B0604020202020204" pitchFamily="34" charset="0"/>
                <a:cs typeface="Arial" panose="020B0604020202020204" pitchFamily="34" charset="0"/>
              </a:rPr>
              <a:t>không</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khí</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cần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cho</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sự</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cháy</a:t>
            </a:r>
            <a:endParaRPr lang="en-US" sz="4400" b="1" dirty="0">
              <a:solidFill>
                <a:srgbClr val="C00000"/>
              </a:solidFill>
              <a:latin typeface="Arial" panose="020B0604020202020204" pitchFamily="34" charset="0"/>
              <a:cs typeface="Arial" panose="020B0604020202020204" pitchFamily="34" charset="0"/>
            </a:endParaRPr>
          </a:p>
        </p:txBody>
      </p:sp>
      <p:sp>
        <p:nvSpPr>
          <p:cNvPr id="17" name="Pentagon 16"/>
          <p:cNvSpPr/>
          <p:nvPr/>
        </p:nvSpPr>
        <p:spPr>
          <a:xfrm>
            <a:off x="0" y="2448090"/>
            <a:ext cx="3429000" cy="1212465"/>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solidFill>
                <a:latin typeface="Arial" panose="020B0604020202020204" pitchFamily="34" charset="0"/>
                <a:cs typeface="Arial" panose="020B0604020202020204" pitchFamily="34" charset="0"/>
              </a:rPr>
              <a:t>Tiến hành:</a:t>
            </a: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4879" y="3966154"/>
            <a:ext cx="9904791" cy="4888434"/>
          </a:xfrm>
          <a:prstGeom prst="rect">
            <a:avLst/>
          </a:prstGeom>
        </p:spPr>
      </p:pic>
      <p:sp>
        <p:nvSpPr>
          <p:cNvPr id="7" name="Rectangle 6"/>
          <p:cNvSpPr/>
          <p:nvPr/>
        </p:nvSpPr>
        <p:spPr>
          <a:xfrm>
            <a:off x="10079670" y="1925242"/>
            <a:ext cx="7736840" cy="378565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000" dirty="0" err="1">
                <a:solidFill>
                  <a:srgbClr val="002060"/>
                </a:solidFill>
                <a:latin typeface="Times New Roman" panose="02020603050405020304" pitchFamily="18" charset="0"/>
                <a:cs typeface="Times New Roman" panose="02020603050405020304" pitchFamily="18" charset="0"/>
              </a:rPr>
              <a:t>Cây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nến</a:t>
            </a:r>
            <a:r>
              <a:rPr lang="en-US" sz="4000" dirty="0">
                <a:solidFill>
                  <a:srgbClr val="002060"/>
                </a:solidFill>
                <a:latin typeface="Times New Roman" panose="02020603050405020304" pitchFamily="18" charset="0"/>
                <a:cs typeface="Times New Roman" panose="02020603050405020304" pitchFamily="18" charset="0"/>
              </a:rPr>
              <a:t> A </a:t>
            </a:r>
            <a:r>
              <a:rPr lang="en-US" sz="4000" dirty="0" err="1">
                <a:solidFill>
                  <a:srgbClr val="002060"/>
                </a:solidFill>
                <a:latin typeface="Times New Roman" panose="02020603050405020304" pitchFamily="18" charset="0"/>
                <a:cs typeface="Times New Roman" panose="02020603050405020304" pitchFamily="18" charset="0"/>
              </a:rPr>
              <a:t>cháy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lâu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nhất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vì</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bị</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úp</a:t>
            </a:r>
            <a:r>
              <a:rPr lang="en-US" sz="4000" dirty="0">
                <a:solidFill>
                  <a:srgbClr val="002060"/>
                </a:solidFill>
                <a:latin typeface="Times New Roman" panose="02020603050405020304" pitchFamily="18" charset="0"/>
                <a:cs typeface="Times New Roman" panose="02020603050405020304" pitchFamily="18" charset="0"/>
              </a:rPr>
              <a:t> </a:t>
            </a:r>
            <a:r>
              <a:rPr lang="vi-VN" sz="4000" dirty="0" smtClean="0">
                <a:solidFill>
                  <a:srgbClr val="002060"/>
                </a:solidFill>
                <a:latin typeface="Times New Roman" panose="02020603050405020304" pitchFamily="18" charset="0"/>
                <a:cs typeface="Times New Roman" panose="02020603050405020304" pitchFamily="18" charset="0"/>
              </a:rPr>
              <a:t>cốc, xung quanh vẫn có không khí, nên ô-xy không bị mất</a:t>
            </a:r>
            <a:r>
              <a:rPr lang="en-US" sz="4000" dirty="0" smtClean="0">
                <a:solidFill>
                  <a:srgbClr val="002060"/>
                </a:solidFill>
                <a:latin typeface="Times New Roman" panose="02020603050405020304" pitchFamily="18" charset="0"/>
                <a:cs typeface="Times New Roman" panose="02020603050405020304" pitchFamily="18" charset="0"/>
              </a:rPr>
              <a:t>.</a:t>
            </a:r>
            <a:endParaRPr lang="en-US" sz="40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0089734" y="5578019"/>
            <a:ext cx="7772400" cy="470898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altLang="zh-CN" sz="4000" dirty="0" smtClean="0">
                <a:solidFill>
                  <a:schemeClr val="tx2"/>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Cây nến B tắt nhanh nhất, </a:t>
            </a:r>
            <a:r>
              <a:rPr lang="en-US" altLang="zh-CN" sz="4000" dirty="0" err="1" smtClean="0">
                <a:solidFill>
                  <a:schemeClr val="tx2"/>
                </a:solidFill>
                <a:latin typeface="Times New Roman" panose="02020603050405020304" pitchFamily="18" charset="0"/>
                <a:ea typeface="SimSun" panose="02010600030101010101" pitchFamily="2" charset="-122"/>
                <a:cs typeface="Times New Roman" panose="02020603050405020304" pitchFamily="18" charset="0"/>
              </a:rPr>
              <a:t>Vì</a:t>
            </a:r>
            <a:r>
              <a:rPr lang="en-US" altLang="zh-CN" sz="4000" dirty="0" smtClean="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khi</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nến</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cháy</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thì</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khí</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ô-</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xy</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bị</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mất</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đi</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Khi</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ô-</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xy</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4000" dirty="0" smtClean="0">
                <a:solidFill>
                  <a:schemeClr val="tx2"/>
                </a:solidFill>
                <a:latin typeface="Times New Roman" panose="02020603050405020304" pitchFamily="18" charset="0"/>
                <a:ea typeface="SimSun" panose="02010600030101010101" pitchFamily="2" charset="-122"/>
                <a:cs typeface="Times New Roman" panose="02020603050405020304" pitchFamily="18" charset="0"/>
              </a:rPr>
              <a:t>trong cốc nhỏ ít, nhanh </a:t>
            </a:r>
            <a:r>
              <a:rPr lang="en-US" altLang="zh-CN" sz="4000" dirty="0" err="1" smtClean="0">
                <a:solidFill>
                  <a:schemeClr val="tx2"/>
                </a:solidFill>
                <a:latin typeface="Times New Roman" panose="02020603050405020304" pitchFamily="18" charset="0"/>
                <a:ea typeface="SimSun" panose="02010600030101010101" pitchFamily="2" charset="-122"/>
                <a:cs typeface="Times New Roman" panose="02020603050405020304" pitchFamily="18" charset="0"/>
              </a:rPr>
              <a:t>hết</a:t>
            </a:r>
            <a:r>
              <a:rPr lang="en-US" altLang="zh-CN" sz="4000" dirty="0" smtClean="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smtClean="0">
                <a:solidFill>
                  <a:schemeClr val="tx2"/>
                </a:solidFill>
                <a:latin typeface="Times New Roman" panose="02020603050405020304" pitchFamily="18" charset="0"/>
                <a:ea typeface="SimSun" panose="02010600030101010101" pitchFamily="2" charset="-122"/>
                <a:cs typeface="Times New Roman" panose="02020603050405020304" pitchFamily="18" charset="0"/>
              </a:rPr>
              <a:t>không</a:t>
            </a:r>
            <a:r>
              <a:rPr lang="en-US" altLang="zh-CN" sz="4000" dirty="0" smtClean="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còn</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duy</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trì</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sự</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cháy</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nên</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ngọn</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nến</a:t>
            </a:r>
            <a:r>
              <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dirty="0" err="1">
                <a:solidFill>
                  <a:schemeClr val="tx2"/>
                </a:solidFill>
                <a:latin typeface="Times New Roman" panose="02020603050405020304" pitchFamily="18" charset="0"/>
                <a:ea typeface="SimSun" panose="02010600030101010101" pitchFamily="2" charset="-122"/>
                <a:cs typeface="Times New Roman" panose="02020603050405020304" pitchFamily="18" charset="0"/>
              </a:rPr>
              <a:t>tắt</a:t>
            </a:r>
            <a:r>
              <a:rPr lang="en-US" altLang="zh-CN" sz="4000" dirty="0" smtClean="0">
                <a:solidFill>
                  <a:schemeClr val="tx2"/>
                </a:solidFill>
                <a:latin typeface="Times New Roman" panose="02020603050405020304" pitchFamily="18" charset="0"/>
                <a:ea typeface="SimSun" panose="02010600030101010101" pitchFamily="2" charset="-122"/>
                <a:cs typeface="Times New Roman" panose="02020603050405020304" pitchFamily="18" charset="0"/>
              </a:rPr>
              <a:t>.</a:t>
            </a:r>
            <a:endParaRPr lang="en-US" altLang="zh-CN" sz="4000" dirty="0">
              <a:solidFill>
                <a:schemeClr val="tx2"/>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94613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DE2E8"/>
        </a:solidFill>
        <a:effectLst/>
      </p:bgPr>
    </p:bg>
    <p:spTree>
      <p:nvGrpSpPr>
        <p:cNvPr id="1" name=""/>
        <p:cNvGrpSpPr/>
        <p:nvPr/>
      </p:nvGrpSpPr>
      <p:grpSpPr>
        <a:xfrm>
          <a:off x="0" y="0"/>
          <a:ext cx="0" cy="0"/>
          <a:chOff x="0" y="0"/>
          <a:chExt cx="0" cy="0"/>
        </a:xfrm>
      </p:grpSpPr>
      <p:grpSp>
        <p:nvGrpSpPr>
          <p:cNvPr id="15" name="Group 14"/>
          <p:cNvGrpSpPr/>
          <p:nvPr/>
        </p:nvGrpSpPr>
        <p:grpSpPr>
          <a:xfrm>
            <a:off x="1221695" y="467778"/>
            <a:ext cx="4190998" cy="1438643"/>
            <a:chOff x="1981200" y="733055"/>
            <a:chExt cx="4190998" cy="1438643"/>
          </a:xfrm>
        </p:grpSpPr>
        <p:sp>
          <p:nvSpPr>
            <p:cNvPr id="3" name="Freeform 3"/>
            <p:cNvSpPr/>
            <p:nvPr/>
          </p:nvSpPr>
          <p:spPr>
            <a:xfrm>
              <a:off x="1981200" y="733055"/>
              <a:ext cx="4190998" cy="1438643"/>
            </a:xfrm>
            <a:custGeom>
              <a:avLst/>
              <a:gdLst/>
              <a:ahLst/>
              <a:cxnLst/>
              <a:rect l="l" t="t" r="r" b="b"/>
              <a:pathLst>
                <a:path w="1845097" h="426744">
                  <a:moveTo>
                    <a:pt x="56360" y="0"/>
                  </a:moveTo>
                  <a:lnTo>
                    <a:pt x="1788737" y="0"/>
                  </a:lnTo>
                  <a:cubicBezTo>
                    <a:pt x="1819864" y="0"/>
                    <a:pt x="1845097" y="25233"/>
                    <a:pt x="1845097" y="56360"/>
                  </a:cubicBezTo>
                  <a:lnTo>
                    <a:pt x="1845097" y="370384"/>
                  </a:lnTo>
                  <a:cubicBezTo>
                    <a:pt x="1845097" y="385331"/>
                    <a:pt x="1839159" y="399667"/>
                    <a:pt x="1828590" y="410236"/>
                  </a:cubicBezTo>
                  <a:cubicBezTo>
                    <a:pt x="1818020" y="420806"/>
                    <a:pt x="1803684" y="426744"/>
                    <a:pt x="1788737" y="426744"/>
                  </a:cubicBezTo>
                  <a:lnTo>
                    <a:pt x="56360" y="426744"/>
                  </a:lnTo>
                  <a:cubicBezTo>
                    <a:pt x="25233" y="426744"/>
                    <a:pt x="0" y="401510"/>
                    <a:pt x="0" y="370384"/>
                  </a:cubicBezTo>
                  <a:lnTo>
                    <a:pt x="0" y="56360"/>
                  </a:lnTo>
                  <a:cubicBezTo>
                    <a:pt x="0" y="25233"/>
                    <a:pt x="25233" y="0"/>
                    <a:pt x="56360" y="0"/>
                  </a:cubicBezTo>
                  <a:close/>
                </a:path>
              </a:pathLst>
            </a:custGeom>
            <a:solidFill>
              <a:srgbClr val="FFFFFF"/>
            </a:solidFill>
          </p:spPr>
        </p:sp>
        <p:sp>
          <p:nvSpPr>
            <p:cNvPr id="5" name="TextBox 5"/>
            <p:cNvSpPr txBox="1"/>
            <p:nvPr/>
          </p:nvSpPr>
          <p:spPr>
            <a:xfrm>
              <a:off x="2022812" y="818530"/>
              <a:ext cx="4107774" cy="1042145"/>
            </a:xfrm>
            <a:prstGeom prst="rect">
              <a:avLst/>
            </a:prstGeom>
          </p:spPr>
          <p:txBody>
            <a:bodyPr wrap="square" lIns="0" tIns="0" rIns="0" bIns="0" rtlCol="0" anchor="t">
              <a:spAutoFit/>
            </a:bodyPr>
            <a:lstStyle/>
            <a:p>
              <a:pPr algn="ctr">
                <a:lnSpc>
                  <a:spcPts val="9484"/>
                </a:lnSpc>
              </a:pPr>
              <a:r>
                <a:rPr lang="vi-VN" sz="4400" b="1" dirty="0">
                  <a:solidFill>
                    <a:schemeClr val="accent4">
                      <a:lumMod val="50000"/>
                    </a:schemeClr>
                  </a:solidFill>
                  <a:latin typeface="Arial" panose="020B0604020202020204" pitchFamily="34" charset="0"/>
                  <a:cs typeface="Arial" panose="020B0604020202020204" pitchFamily="34" charset="0"/>
                </a:rPr>
                <a:t>THÍ NGHIỆM</a:t>
              </a:r>
              <a:endParaRPr lang="en-US" sz="4400" b="1" dirty="0">
                <a:solidFill>
                  <a:schemeClr val="accent4">
                    <a:lumMod val="50000"/>
                  </a:schemeClr>
                </a:solidFill>
                <a:latin typeface="Arial" panose="020B0604020202020204" pitchFamily="34" charset="0"/>
                <a:cs typeface="Arial" panose="020B0604020202020204" pitchFamily="34" charset="0"/>
              </a:endParaRPr>
            </a:p>
          </p:txBody>
        </p:sp>
      </p:grpSp>
      <p:sp>
        <p:nvSpPr>
          <p:cNvPr id="16" name="Rectangle 15"/>
          <p:cNvSpPr/>
          <p:nvPr/>
        </p:nvSpPr>
        <p:spPr>
          <a:xfrm>
            <a:off x="5589729" y="825957"/>
            <a:ext cx="10884711" cy="769441"/>
          </a:xfrm>
          <a:prstGeom prst="rect">
            <a:avLst/>
          </a:prstGeom>
        </p:spPr>
        <p:txBody>
          <a:bodyPr wrap="none">
            <a:spAutoFit/>
          </a:bodyPr>
          <a:lstStyle/>
          <a:p>
            <a:r>
              <a:rPr lang="vi-VN" sz="4400" b="1" dirty="0" err="1">
                <a:solidFill>
                  <a:srgbClr val="C00000"/>
                </a:solidFill>
                <a:latin typeface="Arial" panose="020B0604020202020204" pitchFamily="34" charset="0"/>
                <a:cs typeface="Arial" panose="020B0604020202020204" pitchFamily="34" charset="0"/>
              </a:rPr>
              <a:t>C</a:t>
            </a:r>
            <a:r>
              <a:rPr lang="en-US" sz="4400" b="1" dirty="0" err="1">
                <a:solidFill>
                  <a:srgbClr val="C00000"/>
                </a:solidFill>
                <a:latin typeface="Arial" panose="020B0604020202020204" pitchFamily="34" charset="0"/>
                <a:cs typeface="Arial" panose="020B0604020202020204" pitchFamily="34" charset="0"/>
              </a:rPr>
              <a:t>hứng</a:t>
            </a:r>
            <a:r>
              <a:rPr lang="en-US" sz="4400" b="1" dirty="0">
                <a:solidFill>
                  <a:srgbClr val="C00000"/>
                </a:solidFill>
                <a:latin typeface="Arial" panose="020B0604020202020204" pitchFamily="34" charset="0"/>
                <a:cs typeface="Arial" panose="020B0604020202020204" pitchFamily="34" charset="0"/>
              </a:rPr>
              <a:t> minh </a:t>
            </a:r>
            <a:r>
              <a:rPr lang="en-US" sz="4400" b="1" dirty="0" err="1">
                <a:solidFill>
                  <a:srgbClr val="C00000"/>
                </a:solidFill>
                <a:latin typeface="Arial" panose="020B0604020202020204" pitchFamily="34" charset="0"/>
                <a:cs typeface="Arial" panose="020B0604020202020204" pitchFamily="34" charset="0"/>
              </a:rPr>
              <a:t>không</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khí</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cần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cho</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sự</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cháy</a:t>
            </a:r>
            <a:endParaRPr lang="en-US" sz="4400" b="1" dirty="0">
              <a:solidFill>
                <a:srgbClr val="C00000"/>
              </a:solidFill>
              <a:latin typeface="Arial" panose="020B0604020202020204" pitchFamily="34" charset="0"/>
              <a:cs typeface="Arial" panose="020B0604020202020204" pitchFamily="34" charset="0"/>
            </a:endParaRPr>
          </a:p>
        </p:txBody>
      </p:sp>
      <p:sp>
        <p:nvSpPr>
          <p:cNvPr id="17" name="Pentagon 16"/>
          <p:cNvSpPr/>
          <p:nvPr/>
        </p:nvSpPr>
        <p:spPr>
          <a:xfrm>
            <a:off x="0" y="2448090"/>
            <a:ext cx="3429000" cy="1212465"/>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solidFill>
                <a:latin typeface="Arial" panose="020B0604020202020204" pitchFamily="34" charset="0"/>
                <a:cs typeface="Arial" panose="020B0604020202020204" pitchFamily="34" charset="0"/>
              </a:rPr>
              <a:t>Tiến hành:</a:t>
            </a: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4879" y="3966154"/>
            <a:ext cx="9904791" cy="4888434"/>
          </a:xfrm>
          <a:prstGeom prst="rect">
            <a:avLst/>
          </a:prstGeom>
        </p:spPr>
      </p:pic>
      <p:sp>
        <p:nvSpPr>
          <p:cNvPr id="11" name="Rectangle 10"/>
          <p:cNvSpPr/>
          <p:nvPr/>
        </p:nvSpPr>
        <p:spPr>
          <a:xfrm>
            <a:off x="10079670" y="3966154"/>
            <a:ext cx="7545574" cy="470898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000" dirty="0" err="1">
                <a:solidFill>
                  <a:srgbClr val="002060"/>
                </a:solidFill>
                <a:latin typeface="Arial" panose="020B0604020202020204" pitchFamily="34" charset="0"/>
                <a:cs typeface="Arial" panose="020B0604020202020204" pitchFamily="34" charset="0"/>
              </a:rPr>
              <a:t>Vì</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cốc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úp</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cây</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nến</a:t>
            </a:r>
            <a:r>
              <a:rPr lang="en-US" sz="4000" dirty="0">
                <a:solidFill>
                  <a:srgbClr val="002060"/>
                </a:solidFill>
                <a:latin typeface="Arial" panose="020B0604020202020204" pitchFamily="34" charset="0"/>
                <a:cs typeface="Arial" panose="020B0604020202020204" pitchFamily="34" charset="0"/>
              </a:rPr>
              <a:t> C to </a:t>
            </a:r>
            <a:r>
              <a:rPr lang="en-US" sz="4000" dirty="0" err="1">
                <a:solidFill>
                  <a:srgbClr val="002060"/>
                </a:solidFill>
                <a:latin typeface="Arial" panose="020B0604020202020204" pitchFamily="34" charset="0"/>
                <a:cs typeface="Arial" panose="020B0604020202020204" pitchFamily="34" charset="0"/>
              </a:rPr>
              <a:t>hơn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nên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chứa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nhiều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không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khí</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hơn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nghĩa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là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chứa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nhiều</a:t>
            </a:r>
            <a:r>
              <a:rPr lang="en-US" sz="4000" dirty="0">
                <a:solidFill>
                  <a:srgbClr val="002060"/>
                </a:solidFill>
                <a:latin typeface="Arial" panose="020B0604020202020204" pitchFamily="34" charset="0"/>
                <a:cs typeface="Arial" panose="020B0604020202020204" pitchFamily="34" charset="0"/>
              </a:rPr>
              <a:t> ô-xi </a:t>
            </a:r>
            <a:r>
              <a:rPr lang="en-US" sz="4000" dirty="0" err="1">
                <a:solidFill>
                  <a:srgbClr val="002060"/>
                </a:solidFill>
                <a:latin typeface="Arial" panose="020B0604020202020204" pitchFamily="34" charset="0"/>
                <a:cs typeface="Arial" panose="020B0604020202020204" pitchFamily="34" charset="0"/>
              </a:rPr>
              <a:t>hơn</a:t>
            </a:r>
            <a:r>
              <a:rPr lang="vi-VN" sz="4000" dirty="0">
                <a:solidFill>
                  <a:srgbClr val="002060"/>
                </a:solidFill>
                <a:latin typeface="Arial" panose="020B0604020202020204" pitchFamily="34" charset="0"/>
                <a:cs typeface="Arial" panose="020B0604020202020204" pitchFamily="34" charset="0"/>
              </a:rPr>
              <a:t> → C</a:t>
            </a:r>
            <a:r>
              <a:rPr lang="en-US" sz="4000" dirty="0" err="1">
                <a:solidFill>
                  <a:srgbClr val="002060"/>
                </a:solidFill>
                <a:latin typeface="Arial" panose="020B0604020202020204" pitchFamily="34" charset="0"/>
                <a:cs typeface="Arial" panose="020B0604020202020204" pitchFamily="34" charset="0"/>
              </a:rPr>
              <a:t>ây</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nến</a:t>
            </a:r>
            <a:r>
              <a:rPr lang="en-US" sz="4000" dirty="0">
                <a:solidFill>
                  <a:srgbClr val="002060"/>
                </a:solidFill>
                <a:latin typeface="Arial" panose="020B0604020202020204" pitchFamily="34" charset="0"/>
                <a:cs typeface="Arial" panose="020B0604020202020204" pitchFamily="34" charset="0"/>
              </a:rPr>
              <a:t> C </a:t>
            </a:r>
            <a:r>
              <a:rPr lang="en-US" sz="4000" dirty="0" err="1">
                <a:solidFill>
                  <a:srgbClr val="002060"/>
                </a:solidFill>
                <a:latin typeface="Arial" panose="020B0604020202020204" pitchFamily="34" charset="0"/>
                <a:cs typeface="Arial" panose="020B0604020202020204" pitchFamily="34" charset="0"/>
              </a:rPr>
              <a:t>cháy</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lâu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hơn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cây</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nến</a:t>
            </a:r>
            <a:r>
              <a:rPr lang="en-US" sz="4000" dirty="0">
                <a:solidFill>
                  <a:srgbClr val="002060"/>
                </a:solidFill>
                <a:latin typeface="Arial" panose="020B0604020202020204" pitchFamily="34" charset="0"/>
                <a:cs typeface="Arial" panose="020B0604020202020204" pitchFamily="34" charset="0"/>
              </a:rPr>
              <a:t> B.</a:t>
            </a:r>
          </a:p>
        </p:txBody>
      </p:sp>
    </p:spTree>
    <p:extLst>
      <p:ext uri="{BB962C8B-B14F-4D97-AF65-F5344CB8AC3E}">
        <p14:creationId xmlns:p14="http://schemas.microsoft.com/office/powerpoint/2010/main" val="138876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DE2E8"/>
        </a:solidFill>
        <a:effectLst/>
      </p:bgPr>
    </p:bg>
    <p:spTree>
      <p:nvGrpSpPr>
        <p:cNvPr id="1" name=""/>
        <p:cNvGrpSpPr/>
        <p:nvPr/>
      </p:nvGrpSpPr>
      <p:grpSpPr>
        <a:xfrm>
          <a:off x="0" y="0"/>
          <a:ext cx="0" cy="0"/>
          <a:chOff x="0" y="0"/>
          <a:chExt cx="0" cy="0"/>
        </a:xfrm>
      </p:grpSpPr>
      <p:grpSp>
        <p:nvGrpSpPr>
          <p:cNvPr id="8" name="Group 8"/>
          <p:cNvGrpSpPr/>
          <p:nvPr/>
        </p:nvGrpSpPr>
        <p:grpSpPr>
          <a:xfrm>
            <a:off x="-321355" y="9717920"/>
            <a:ext cx="19253177" cy="1725757"/>
            <a:chOff x="0" y="0"/>
            <a:chExt cx="5070796" cy="454520"/>
          </a:xfrm>
        </p:grpSpPr>
        <p:sp>
          <p:nvSpPr>
            <p:cNvPr id="9" name="Freeform 9"/>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6" name="Rectangle 15"/>
          <p:cNvSpPr/>
          <p:nvPr/>
        </p:nvSpPr>
        <p:spPr>
          <a:xfrm>
            <a:off x="2748930" y="1354757"/>
            <a:ext cx="4204997" cy="923330"/>
          </a:xfrm>
          <a:prstGeom prst="rect">
            <a:avLst/>
          </a:prstGeom>
        </p:spPr>
        <p:txBody>
          <a:bodyPr wrap="none">
            <a:spAutoFit/>
          </a:bodyPr>
          <a:lstStyle/>
          <a:p>
            <a:r>
              <a:rPr lang="vi-VN" sz="5400" b="1" dirty="0" smtClean="0">
                <a:solidFill>
                  <a:srgbClr val="C00000"/>
                </a:solidFill>
                <a:latin typeface="Times New Roman" panose="02020603050405020304" pitchFamily="18" charset="0"/>
                <a:cs typeface="Times New Roman" panose="02020603050405020304" pitchFamily="18" charset="0"/>
              </a:rPr>
              <a:t>Hoạt động 3: </a:t>
            </a:r>
            <a:endParaRPr lang="en-US" sz="54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9" y="3477770"/>
            <a:ext cx="9904791" cy="6187929"/>
          </a:xfrm>
          <a:prstGeom prst="rect">
            <a:avLst/>
          </a:prstGeom>
        </p:spPr>
      </p:pic>
      <p:grpSp>
        <p:nvGrpSpPr>
          <p:cNvPr id="13" name="Group 12"/>
          <p:cNvGrpSpPr/>
          <p:nvPr/>
        </p:nvGrpSpPr>
        <p:grpSpPr>
          <a:xfrm>
            <a:off x="5638797" y="430568"/>
            <a:ext cx="12268202" cy="3221371"/>
            <a:chOff x="5562597" y="2130952"/>
            <a:chExt cx="12268202" cy="3221371"/>
          </a:xfrm>
        </p:grpSpPr>
        <p:grpSp>
          <p:nvGrpSpPr>
            <p:cNvPr id="7" name="Group 6"/>
            <p:cNvGrpSpPr/>
            <p:nvPr/>
          </p:nvGrpSpPr>
          <p:grpSpPr>
            <a:xfrm>
              <a:off x="5562597" y="2130952"/>
              <a:ext cx="12268202" cy="3221371"/>
              <a:chOff x="5562597" y="2130952"/>
              <a:chExt cx="12268202" cy="3221371"/>
            </a:xfrm>
          </p:grpSpPr>
          <p:grpSp>
            <p:nvGrpSpPr>
              <p:cNvPr id="18" name="Group 11"/>
              <p:cNvGrpSpPr/>
              <p:nvPr/>
            </p:nvGrpSpPr>
            <p:grpSpPr>
              <a:xfrm flipH="1">
                <a:off x="5562597" y="2130952"/>
                <a:ext cx="12268202" cy="3221371"/>
                <a:chOff x="-255666" y="-16705"/>
                <a:chExt cx="8232433" cy="2720936"/>
              </a:xfrm>
              <a:solidFill>
                <a:schemeClr val="accent6">
                  <a:lumMod val="20000"/>
                  <a:lumOff val="80000"/>
                </a:schemeClr>
              </a:solidFill>
              <a:effectLst>
                <a:outerShdw blurRad="50800" dist="38100" dir="8100000" algn="tr" rotWithShape="0">
                  <a:prstClr val="black">
                    <a:alpha val="40000"/>
                  </a:prstClr>
                </a:outerShdw>
              </a:effectLst>
            </p:grpSpPr>
            <p:sp>
              <p:nvSpPr>
                <p:cNvPr id="19" name="Freeform 12"/>
                <p:cNvSpPr/>
                <p:nvPr/>
              </p:nvSpPr>
              <p:spPr>
                <a:xfrm>
                  <a:off x="-255666" y="-16705"/>
                  <a:ext cx="8232433" cy="2720936"/>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rgbClr val="FFE285"/>
                </a:solidFill>
              </p:spPr>
            </p:sp>
          </p:grpSp>
          <p:sp>
            <p:nvSpPr>
              <p:cNvPr id="2" name="Rectangle 1"/>
              <p:cNvSpPr/>
              <p:nvPr/>
            </p:nvSpPr>
            <p:spPr>
              <a:xfrm>
                <a:off x="9310313" y="2223392"/>
                <a:ext cx="6553200"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nến</a:t>
                </a:r>
                <a:r>
                  <a:rPr lang="en-US" sz="4000" dirty="0">
                    <a:latin typeface="Arial" panose="020B0604020202020204" pitchFamily="34" charset="0"/>
                    <a:cs typeface="Arial" panose="020B0604020202020204" pitchFamily="34" charset="0"/>
                  </a:rPr>
                  <a:t> B, C?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a:t>
                </a:r>
              </a:p>
            </p:txBody>
          </p:sp>
        </p:grpSp>
        <p:pic>
          <p:nvPicPr>
            <p:cNvPr id="12" name="Picture 11"/>
            <p:cNvPicPr>
              <a:picLocks noChangeAspect="1"/>
            </p:cNvPicPr>
            <p:nvPr/>
          </p:nvPicPr>
          <p:blipFill>
            <a:blip r:embed="rId3"/>
            <a:stretch>
              <a:fillRect/>
            </a:stretch>
          </p:blipFill>
          <p:spPr>
            <a:xfrm>
              <a:off x="7924800" y="2347853"/>
              <a:ext cx="778169" cy="1168953"/>
            </a:xfrm>
            <a:prstGeom prst="rect">
              <a:avLst/>
            </a:prstGeom>
          </p:spPr>
        </p:pic>
      </p:grpSp>
      <p:sp>
        <p:nvSpPr>
          <p:cNvPr id="20" name="Rectangle 19"/>
          <p:cNvSpPr/>
          <p:nvPr/>
        </p:nvSpPr>
        <p:spPr>
          <a:xfrm>
            <a:off x="10363200" y="5853544"/>
            <a:ext cx="7257546"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a:t>
            </a:r>
            <a:r>
              <a:rPr lang="vi-VN" sz="4000" dirty="0">
                <a:latin typeface="Arial" panose="020B0604020202020204" pitchFamily="34" charset="0"/>
                <a:cs typeface="Arial" panose="020B0604020202020204" pitchFamily="34" charset="0"/>
              </a:rPr>
              <a:t>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ô-xi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cháy</a:t>
            </a:r>
            <a:r>
              <a:rPr lang="en-US" sz="4000" dirty="0">
                <a:latin typeface="Arial" panose="020B0604020202020204" pitchFamily="34" charset="0"/>
                <a:cs typeface="Arial" panose="020B0604020202020204" pitchFamily="34" charset="0"/>
              </a:rPr>
              <a:t>.</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59397">
            <a:off x="13081458" y="3221309"/>
            <a:ext cx="1671030" cy="2960382"/>
          </a:xfrm>
          <a:prstGeom prst="rect">
            <a:avLst/>
          </a:prstGeom>
        </p:spPr>
      </p:pic>
    </p:spTree>
    <p:extLst>
      <p:ext uri="{BB962C8B-B14F-4D97-AF65-F5344CB8AC3E}">
        <p14:creationId xmlns:p14="http://schemas.microsoft.com/office/powerpoint/2010/main" val="316275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21355" y="9717920"/>
            <a:ext cx="19253177" cy="1725757"/>
            <a:chOff x="0" y="0"/>
            <a:chExt cx="5070796" cy="454520"/>
          </a:xfrm>
        </p:grpSpPr>
        <p:sp>
          <p:nvSpPr>
            <p:cNvPr id="4" name="Freeform 4"/>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a:off x="15223501" y="756860"/>
            <a:ext cx="2242259" cy="1171580"/>
          </a:xfrm>
          <a:custGeom>
            <a:avLst/>
            <a:gdLst/>
            <a:ahLst/>
            <a:cxnLst/>
            <a:rect l="l" t="t" r="r" b="b"/>
            <a:pathLst>
              <a:path w="2242259" h="1171580">
                <a:moveTo>
                  <a:pt x="0" y="0"/>
                </a:moveTo>
                <a:lnTo>
                  <a:pt x="2242258" y="0"/>
                </a:lnTo>
                <a:lnTo>
                  <a:pt x="2242258" y="1171581"/>
                </a:lnTo>
                <a:lnTo>
                  <a:pt x="0" y="1171581"/>
                </a:lnTo>
                <a:lnTo>
                  <a:pt x="0" y="0"/>
                </a:lnTo>
                <a:close/>
              </a:path>
            </a:pathLst>
          </a:custGeom>
          <a:blipFill>
            <a:blip r:embed="rId2"/>
            <a:stretch>
              <a:fillRect/>
            </a:stretch>
          </a:blipFill>
        </p:spPr>
      </p:sp>
      <p:sp>
        <p:nvSpPr>
          <p:cNvPr id="7" name="Freeform 7"/>
          <p:cNvSpPr/>
          <p:nvPr/>
        </p:nvSpPr>
        <p:spPr>
          <a:xfrm>
            <a:off x="14436608" y="2439311"/>
            <a:ext cx="1348062" cy="704362"/>
          </a:xfrm>
          <a:custGeom>
            <a:avLst/>
            <a:gdLst/>
            <a:ahLst/>
            <a:cxnLst/>
            <a:rect l="l" t="t" r="r" b="b"/>
            <a:pathLst>
              <a:path w="1348062" h="704362">
                <a:moveTo>
                  <a:pt x="0" y="0"/>
                </a:moveTo>
                <a:lnTo>
                  <a:pt x="1348061" y="0"/>
                </a:lnTo>
                <a:lnTo>
                  <a:pt x="1348061" y="704362"/>
                </a:lnTo>
                <a:lnTo>
                  <a:pt x="0" y="704362"/>
                </a:lnTo>
                <a:lnTo>
                  <a:pt x="0" y="0"/>
                </a:lnTo>
                <a:close/>
              </a:path>
            </a:pathLst>
          </a:custGeom>
          <a:blipFill>
            <a:blip r:embed="rId2"/>
            <a:stretch>
              <a:fillRect/>
            </a:stretch>
          </a:blipFill>
        </p:spPr>
      </p:sp>
      <p:sp>
        <p:nvSpPr>
          <p:cNvPr id="8" name="Freeform 8"/>
          <p:cNvSpPr/>
          <p:nvPr/>
        </p:nvSpPr>
        <p:spPr>
          <a:xfrm>
            <a:off x="-1308604" y="-1028700"/>
            <a:ext cx="4011930" cy="4114800"/>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3"/>
            <a:stretch>
              <a:fillRect/>
            </a:stretch>
          </a:blipFill>
        </p:spPr>
      </p:sp>
      <p:sp>
        <p:nvSpPr>
          <p:cNvPr id="9" name="Freeform 9"/>
          <p:cNvSpPr/>
          <p:nvPr/>
        </p:nvSpPr>
        <p:spPr>
          <a:xfrm>
            <a:off x="1028700" y="1283318"/>
            <a:ext cx="2059283" cy="1019345"/>
          </a:xfrm>
          <a:custGeom>
            <a:avLst/>
            <a:gdLst/>
            <a:ahLst/>
            <a:cxnLst/>
            <a:rect l="l" t="t" r="r" b="b"/>
            <a:pathLst>
              <a:path w="2059283" h="1019345">
                <a:moveTo>
                  <a:pt x="0" y="0"/>
                </a:moveTo>
                <a:lnTo>
                  <a:pt x="2059283" y="0"/>
                </a:lnTo>
                <a:lnTo>
                  <a:pt x="2059283" y="1019345"/>
                </a:lnTo>
                <a:lnTo>
                  <a:pt x="0" y="1019345"/>
                </a:lnTo>
                <a:lnTo>
                  <a:pt x="0" y="0"/>
                </a:lnTo>
                <a:close/>
              </a:path>
            </a:pathLst>
          </a:custGeom>
          <a:blipFill>
            <a:blip r:embed="rId4"/>
            <a:stretch>
              <a:fillRect/>
            </a:stretch>
          </a:blipFill>
        </p:spPr>
      </p:sp>
      <p:sp>
        <p:nvSpPr>
          <p:cNvPr id="17" name="Rounded Rectangle 16"/>
          <p:cNvSpPr/>
          <p:nvPr/>
        </p:nvSpPr>
        <p:spPr>
          <a:xfrm>
            <a:off x="1708604" y="1892825"/>
            <a:ext cx="15316200" cy="67270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953647" y="2055258"/>
            <a:ext cx="15163800"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Khi các cây nến B, C tắt thì trong cốc chỉ hết ô-xi, còn các thành phần khác của không khí như ni-tơ, các-bô-níc vẫn còn.</a:t>
            </a:r>
          </a:p>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Muốn cây nến B, C tiếp tục cháy thì phải cung cấp thêm không khí cho nó bằng cách: nếu nến đã tắt thì phải châm lửa lại, còn nếu sắp tắt thì nhấc cốc lên để không khí vào thêm trong cốc.</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59200" y="6718064"/>
            <a:ext cx="1639509" cy="3279020"/>
          </a:xfrm>
          <a:prstGeom prst="rect">
            <a:avLst/>
          </a:prstGeom>
        </p:spPr>
      </p:pic>
      <p:pic>
        <p:nvPicPr>
          <p:cNvPr id="21" name="Picture 20"/>
          <p:cNvPicPr>
            <a:picLocks noChangeAspect="1"/>
          </p:cNvPicPr>
          <p:nvPr/>
        </p:nvPicPr>
        <p:blipFill>
          <a:blip r:embed="rId6"/>
          <a:stretch>
            <a:fillRect/>
          </a:stretch>
        </p:blipFill>
        <p:spPr>
          <a:xfrm>
            <a:off x="615594" y="7185849"/>
            <a:ext cx="1996300" cy="2532071"/>
          </a:xfrm>
          <a:prstGeom prst="rect">
            <a:avLst/>
          </a:prstGeom>
        </p:spPr>
      </p:pic>
    </p:spTree>
    <p:extLst>
      <p:ext uri="{BB962C8B-B14F-4D97-AF65-F5344CB8AC3E}">
        <p14:creationId xmlns:p14="http://schemas.microsoft.com/office/powerpoint/2010/main" val="159960852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anim calcmode="lin" valueType="num">
                                      <p:cBhvr>
                                        <p:cTn id="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Effect transition="in" filter="fade">
                                      <p:cBhvr>
                                        <p:cTn id="13" dur="500"/>
                                        <p:tgtEl>
                                          <p:spTgt spid="19">
                                            <p:txEl>
                                              <p:pRg st="1" end="1"/>
                                            </p:txEl>
                                          </p:spTgt>
                                        </p:tgtEl>
                                      </p:cBhvr>
                                    </p:animEffect>
                                    <p:anim calcmode="lin" valueType="num">
                                      <p:cBhvr>
                                        <p:cTn id="14"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4"/>
          <p:cNvSpPr>
            <a:spLocks noChangeArrowheads="1"/>
          </p:cNvSpPr>
          <p:nvPr/>
        </p:nvSpPr>
        <p:spPr bwMode="auto">
          <a:xfrm>
            <a:off x="228600" y="2857500"/>
            <a:ext cx="17830800" cy="5105400"/>
          </a:xfrm>
          <a:prstGeom prst="roundRect">
            <a:avLst>
              <a:gd name="adj" fmla="val 16667"/>
            </a:avLst>
          </a:prstGeom>
          <a:gradFill rotWithShape="1">
            <a:gsLst>
              <a:gs pos="40700">
                <a:srgbClr val="E3FFEC"/>
              </a:gs>
              <a:gs pos="92000">
                <a:srgbClr val="D8FFE5"/>
              </a:gs>
              <a:gs pos="0">
                <a:srgbClr val="66FF99"/>
              </a:gs>
              <a:gs pos="4000">
                <a:schemeClr val="bg1"/>
              </a:gs>
              <a:gs pos="100000">
                <a:srgbClr val="66FF99"/>
              </a:gs>
            </a:gsLst>
            <a:lin ang="5400000" scaled="1"/>
          </a:gradFill>
          <a:ln w="57150" cmpd="thinThick">
            <a:solidFill>
              <a:srgbClr val="FF3300"/>
            </a:solidFill>
            <a:round/>
            <a:headEnd/>
            <a:tailEnd/>
          </a:ln>
          <a:effectLst/>
        </p:spPr>
        <p:txBody>
          <a:bodyPr wrap="none" anchor="ctr"/>
          <a:lstStyle/>
          <a:p>
            <a:pPr>
              <a:defRPr/>
            </a:pPr>
            <a:endParaRPr lang="en-US" sz="6600" dirty="0">
              <a:latin typeface="Times New Roman" panose="02020603050405020304" pitchFamily="18" charset="0"/>
              <a:cs typeface="Times New Roman" panose="02020603050405020304" pitchFamily="18" charset="0"/>
            </a:endParaRPr>
          </a:p>
        </p:txBody>
      </p:sp>
      <p:sp>
        <p:nvSpPr>
          <p:cNvPr id="12292" name="Text Box 5"/>
          <p:cNvSpPr txBox="1">
            <a:spLocks noChangeArrowheads="1"/>
          </p:cNvSpPr>
          <p:nvPr/>
        </p:nvSpPr>
        <p:spPr bwMode="auto">
          <a:xfrm>
            <a:off x="3733800" y="6113400"/>
            <a:ext cx="9906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noProof="1">
                <a:solidFill>
                  <a:srgbClr val="FF0066"/>
                </a:solidFill>
                <a:latin typeface="Times New Roman" panose="02020603050405020304" pitchFamily="18" charset="0"/>
                <a:cs typeface="Times New Roman" panose="02020603050405020304" pitchFamily="18" charset="0"/>
              </a:rPr>
              <a:t>Vậy:  </a:t>
            </a:r>
            <a:r>
              <a:rPr lang="en-US" altLang="en-US" sz="6000" noProof="1">
                <a:solidFill>
                  <a:srgbClr val="FF0066"/>
                </a:solidFill>
                <a:latin typeface="Times New Roman" panose="02020603050405020304" pitchFamily="18" charset="0"/>
                <a:cs typeface="Times New Roman" panose="02020603050405020304" pitchFamily="18" charset="0"/>
              </a:rPr>
              <a:t>Khí ô-xy duy trì sự cháy</a:t>
            </a:r>
            <a:endParaRPr lang="en-US" altLang="en-US" sz="6000" noProof="1">
              <a:latin typeface="Times New Roman" panose="02020603050405020304" pitchFamily="18" charset="0"/>
              <a:cs typeface="Times New Roman" panose="02020603050405020304" pitchFamily="18" charset="0"/>
            </a:endParaRPr>
          </a:p>
        </p:txBody>
      </p:sp>
      <p:sp>
        <p:nvSpPr>
          <p:cNvPr id="7" name="Text Box 5"/>
          <p:cNvSpPr txBox="1">
            <a:spLocks noChangeArrowheads="1"/>
          </p:cNvSpPr>
          <p:nvPr/>
        </p:nvSpPr>
        <p:spPr bwMode="auto">
          <a:xfrm>
            <a:off x="385482" y="4152900"/>
            <a:ext cx="1706880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680" b="1" noProof="1">
                <a:solidFill>
                  <a:srgbClr val="FF0066"/>
                </a:solidFill>
                <a:latin typeface="Times New Roman" panose="02020603050405020304" pitchFamily="18" charset="0"/>
                <a:cs typeface="Times New Roman" panose="02020603050405020304" pitchFamily="18" charset="0"/>
              </a:rPr>
              <a:t>Kết luận: </a:t>
            </a:r>
            <a:r>
              <a:rPr lang="en-US" altLang="en-US" sz="4680" noProof="1">
                <a:solidFill>
                  <a:srgbClr val="FF0066"/>
                </a:solidFill>
                <a:latin typeface="Times New Roman" panose="02020603050405020304" pitchFamily="18" charset="0"/>
                <a:cs typeface="Times New Roman" panose="02020603050405020304" pitchFamily="18" charset="0"/>
              </a:rPr>
              <a:t>Càng có nhiều không khí thì càng có nhiều ô-xy để duy trì sự cháy lâu h</a:t>
            </a:r>
            <a:r>
              <a:rPr lang="vi-VN" altLang="en-US" sz="4680" noProof="1">
                <a:solidFill>
                  <a:srgbClr val="FF0066"/>
                </a:solidFill>
                <a:latin typeface="Times New Roman" panose="02020603050405020304" pitchFamily="18" charset="0"/>
                <a:cs typeface="Times New Roman" panose="02020603050405020304" pitchFamily="18" charset="0"/>
              </a:rPr>
              <a:t>ơn. Do đó cần có không khí để duy trì sự cháy</a:t>
            </a:r>
            <a:endParaRPr lang="vi-VN" altLang="en-US" sz="4680" noProof="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504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wipe(left)">
                                      <p:cBhvr>
                                        <p:cTn id="15"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29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19" y="571500"/>
            <a:ext cx="16407765"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1223011" y="720091"/>
            <a:ext cx="15724823" cy="853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Hộp_Văn_Bản 7"/>
          <p:cNvSpPr txBox="1">
            <a:spLocks noChangeArrowheads="1"/>
          </p:cNvSpPr>
          <p:nvPr/>
        </p:nvSpPr>
        <p:spPr bwMode="auto">
          <a:xfrm>
            <a:off x="4724400" y="3390900"/>
            <a:ext cx="9349740" cy="136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43" tIns="60871" rIns="121743" bIns="6087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100" b="1" dirty="0" err="1">
                <a:solidFill>
                  <a:srgbClr val="0070C0"/>
                </a:solidFill>
                <a:latin typeface="Times New Roman" panose="02020603050405020304" pitchFamily="18" charset="0"/>
                <a:cs typeface="Times New Roman" panose="02020603050405020304" pitchFamily="18" charset="0"/>
              </a:rPr>
              <a:t>Khởi</a:t>
            </a:r>
            <a:r>
              <a:rPr lang="en-US" altLang="en-US" sz="8100" b="1" dirty="0">
                <a:solidFill>
                  <a:srgbClr val="0070C0"/>
                </a:solidFill>
                <a:latin typeface="Times New Roman" panose="02020603050405020304" pitchFamily="18" charset="0"/>
                <a:cs typeface="Times New Roman" panose="02020603050405020304" pitchFamily="18" charset="0"/>
              </a:rPr>
              <a:t> </a:t>
            </a:r>
            <a:r>
              <a:rPr lang="en-US" altLang="en-US" sz="8100" b="1" dirty="0" err="1">
                <a:solidFill>
                  <a:srgbClr val="0070C0"/>
                </a:solidFill>
                <a:latin typeface="Times New Roman" panose="02020603050405020304" pitchFamily="18" charset="0"/>
                <a:cs typeface="Times New Roman" panose="02020603050405020304" pitchFamily="18" charset="0"/>
              </a:rPr>
              <a:t>động</a:t>
            </a:r>
            <a:endParaRPr lang="en-US" altLang="en-US" sz="8100" b="1" dirty="0">
              <a:solidFill>
                <a:srgbClr val="0070C0"/>
              </a:solidFill>
              <a:latin typeface="Times New Roman" panose="02020603050405020304" pitchFamily="18" charset="0"/>
              <a:cs typeface="Times New Roman" panose="02020603050405020304" pitchFamily="18" charset="0"/>
            </a:endParaRPr>
          </a:p>
        </p:txBody>
      </p:sp>
      <p:sp>
        <p:nvSpPr>
          <p:cNvPr id="5" name="Hộp_Văn_Bản 7"/>
          <p:cNvSpPr txBox="1">
            <a:spLocks noChangeArrowheads="1"/>
          </p:cNvSpPr>
          <p:nvPr/>
        </p:nvSpPr>
        <p:spPr bwMode="auto">
          <a:xfrm>
            <a:off x="3429000" y="5638459"/>
            <a:ext cx="12344400" cy="136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43" tIns="60871" rIns="121743" bIns="6087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8100" b="1" smtClean="0">
                <a:solidFill>
                  <a:srgbClr val="0070C0"/>
                </a:solidFill>
                <a:latin typeface="Times New Roman" panose="02020603050405020304" pitchFamily="18" charset="0"/>
                <a:cs typeface="Times New Roman" panose="02020603050405020304" pitchFamily="18" charset="0"/>
              </a:rPr>
              <a:t>Trò chơi: Ai nhanh ai đúng</a:t>
            </a:r>
            <a:endParaRPr lang="en-US" altLang="en-US" sz="81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865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8"/>
          <p:cNvSpPr txBox="1">
            <a:spLocks noChangeArrowheads="1"/>
          </p:cNvSpPr>
          <p:nvPr/>
        </p:nvSpPr>
        <p:spPr bwMode="auto">
          <a:xfrm>
            <a:off x="4572000" y="9486901"/>
            <a:ext cx="10058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zh-CN" sz="2700">
              <a:ea typeface="SimSun" panose="02010600030101010101" pitchFamily="2" charset="-122"/>
              <a:cs typeface="Arial" panose="020B0604020202020204" pitchFamily="34" charset="0"/>
            </a:endParaRPr>
          </a:p>
        </p:txBody>
      </p:sp>
      <p:pic>
        <p:nvPicPr>
          <p:cNvPr id="20485" name="Picture 16" descr="22222222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096829"/>
            <a:ext cx="964692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 Box 17"/>
          <p:cNvSpPr txBox="1">
            <a:spLocks noChangeArrowheads="1"/>
          </p:cNvSpPr>
          <p:nvPr/>
        </p:nvSpPr>
        <p:spPr bwMode="auto">
          <a:xfrm>
            <a:off x="2514600" y="1181100"/>
            <a:ext cx="13335000" cy="225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680" noProof="1">
                <a:latin typeface="Times New Roman" panose="02020603050405020304" pitchFamily="18" charset="0"/>
                <a:cs typeface="Times New Roman" panose="02020603050405020304" pitchFamily="18" charset="0"/>
              </a:rPr>
              <a:t>* Khi </a:t>
            </a:r>
            <a:r>
              <a:rPr lang="vi-VN" altLang="en-US" sz="4680" noProof="1" smtClean="0">
                <a:latin typeface="Times New Roman" panose="02020603050405020304" pitchFamily="18" charset="0"/>
                <a:cs typeface="Times New Roman" panose="02020603050405020304" pitchFamily="18" charset="0"/>
              </a:rPr>
              <a:t>thổi không khí vào bếp than hoặc bếp củi thì lửa sẽ cháy to lên. Vì ta đã thổi không khí có ô-xy để cho lửa cháy to thêm.</a:t>
            </a:r>
            <a:endParaRPr lang="vi-VN" altLang="en-US" sz="4680" noProof="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311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785"/>
                                        </p:tgtEl>
                                        <p:attrNameLst>
                                          <p:attrName>style.visibility</p:attrName>
                                        </p:attrNameLst>
                                      </p:cBhvr>
                                      <p:to>
                                        <p:strVal val="visible"/>
                                      </p:to>
                                    </p:set>
                                    <p:animEffect transition="in" filter="box(in)">
                                      <p:cBhvr>
                                        <p:cTn id="7" dur="500"/>
                                        <p:tgtEl>
                                          <p:spTgt spid="32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DE2E8"/>
        </a:solidFill>
        <a:effectLst/>
      </p:bgPr>
    </p:bg>
    <p:spTree>
      <p:nvGrpSpPr>
        <p:cNvPr id="1" name=""/>
        <p:cNvGrpSpPr/>
        <p:nvPr/>
      </p:nvGrpSpPr>
      <p:grpSpPr>
        <a:xfrm>
          <a:off x="0" y="0"/>
          <a:ext cx="0" cy="0"/>
          <a:chOff x="0" y="0"/>
          <a:chExt cx="0" cy="0"/>
        </a:xfrm>
      </p:grpSpPr>
      <p:grpSp>
        <p:nvGrpSpPr>
          <p:cNvPr id="15" name="Group 14"/>
          <p:cNvGrpSpPr/>
          <p:nvPr/>
        </p:nvGrpSpPr>
        <p:grpSpPr>
          <a:xfrm>
            <a:off x="2133602" y="389548"/>
            <a:ext cx="14401799" cy="3094285"/>
            <a:chOff x="281523" y="1637123"/>
            <a:chExt cx="14401799" cy="3230760"/>
          </a:xfrm>
        </p:grpSpPr>
        <p:grpSp>
          <p:nvGrpSpPr>
            <p:cNvPr id="2" name="Group 2"/>
            <p:cNvGrpSpPr/>
            <p:nvPr/>
          </p:nvGrpSpPr>
          <p:grpSpPr>
            <a:xfrm>
              <a:off x="281523" y="1637123"/>
              <a:ext cx="14401799" cy="3230760"/>
              <a:chOff x="-541462" y="-38100"/>
              <a:chExt cx="3051232" cy="850900"/>
            </a:xfrm>
          </p:grpSpPr>
          <p:sp>
            <p:nvSpPr>
              <p:cNvPr id="3" name="Freeform 3"/>
              <p:cNvSpPr/>
              <p:nvPr/>
            </p:nvSpPr>
            <p:spPr>
              <a:xfrm>
                <a:off x="-541462" y="0"/>
                <a:ext cx="3051232" cy="426744"/>
              </a:xfrm>
              <a:custGeom>
                <a:avLst/>
                <a:gdLst/>
                <a:ahLst/>
                <a:cxnLst/>
                <a:rect l="l" t="t" r="r" b="b"/>
                <a:pathLst>
                  <a:path w="1845097" h="426744">
                    <a:moveTo>
                      <a:pt x="56360" y="0"/>
                    </a:moveTo>
                    <a:lnTo>
                      <a:pt x="1788737" y="0"/>
                    </a:lnTo>
                    <a:cubicBezTo>
                      <a:pt x="1819864" y="0"/>
                      <a:pt x="1845097" y="25233"/>
                      <a:pt x="1845097" y="56360"/>
                    </a:cubicBezTo>
                    <a:lnTo>
                      <a:pt x="1845097" y="370384"/>
                    </a:lnTo>
                    <a:cubicBezTo>
                      <a:pt x="1845097" y="385331"/>
                      <a:pt x="1839159" y="399667"/>
                      <a:pt x="1828590" y="410236"/>
                    </a:cubicBezTo>
                    <a:cubicBezTo>
                      <a:pt x="1818020" y="420806"/>
                      <a:pt x="1803684" y="426744"/>
                      <a:pt x="1788737" y="426744"/>
                    </a:cubicBezTo>
                    <a:lnTo>
                      <a:pt x="56360" y="426744"/>
                    </a:lnTo>
                    <a:cubicBezTo>
                      <a:pt x="25233" y="426744"/>
                      <a:pt x="0" y="401510"/>
                      <a:pt x="0" y="370384"/>
                    </a:cubicBezTo>
                    <a:lnTo>
                      <a:pt x="0" y="56360"/>
                    </a:lnTo>
                    <a:cubicBezTo>
                      <a:pt x="0" y="25233"/>
                      <a:pt x="25233" y="0"/>
                      <a:pt x="56360"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1314887" y="1871831"/>
              <a:ext cx="12039600" cy="1272015"/>
            </a:xfrm>
            <a:prstGeom prst="rect">
              <a:avLst/>
            </a:prstGeom>
          </p:spPr>
          <p:txBody>
            <a:bodyPr wrap="square" lIns="0" tIns="0" rIns="0" bIns="0" rtlCol="0" anchor="t">
              <a:spAutoFit/>
            </a:bodyPr>
            <a:lstStyle/>
            <a:p>
              <a:pPr algn="ctr">
                <a:lnSpc>
                  <a:spcPts val="9484"/>
                </a:lnSpc>
              </a:pPr>
              <a:r>
                <a:rPr lang="vi-VN" sz="4800" b="1" dirty="0" smtClean="0">
                  <a:solidFill>
                    <a:srgbClr val="013E50"/>
                  </a:solidFill>
                  <a:latin typeface="Arial" panose="020B0604020202020204" pitchFamily="34" charset="0"/>
                  <a:cs typeface="Arial" panose="020B0604020202020204" pitchFamily="34" charset="0"/>
                </a:rPr>
                <a:t>Hoạt động 3: LUYỆN TẬP </a:t>
              </a:r>
              <a:r>
                <a:rPr lang="vi-VN" sz="4800" b="1" dirty="0" smtClean="0">
                  <a:solidFill>
                    <a:srgbClr val="013E50"/>
                  </a:solidFill>
                  <a:latin typeface="Arial" panose="020B0604020202020204" pitchFamily="34" charset="0"/>
                  <a:cs typeface="Arial" panose="020B0604020202020204" pitchFamily="34" charset="0"/>
                </a:rPr>
                <a:t>– VẬN DỤNG</a:t>
              </a:r>
              <a:endParaRPr lang="en-US" sz="4800" b="1" dirty="0">
                <a:solidFill>
                  <a:srgbClr val="013E50"/>
                </a:solidFill>
                <a:latin typeface="Arial" panose="020B0604020202020204" pitchFamily="34" charset="0"/>
                <a:cs typeface="Arial" panose="020B0604020202020204" pitchFamily="34" charset="0"/>
              </a:endParaRPr>
            </a:p>
          </p:txBody>
        </p:sp>
      </p:grpSp>
      <p:sp>
        <p:nvSpPr>
          <p:cNvPr id="6" name="Freeform 6"/>
          <p:cNvSpPr/>
          <p:nvPr/>
        </p:nvSpPr>
        <p:spPr>
          <a:xfrm>
            <a:off x="14997053" y="543048"/>
            <a:ext cx="1674626" cy="874992"/>
          </a:xfrm>
          <a:custGeom>
            <a:avLst/>
            <a:gdLst/>
            <a:ahLst/>
            <a:cxnLst/>
            <a:rect l="l" t="t" r="r" b="b"/>
            <a:pathLst>
              <a:path w="1674626" h="874992">
                <a:moveTo>
                  <a:pt x="0" y="0"/>
                </a:moveTo>
                <a:lnTo>
                  <a:pt x="1674625" y="0"/>
                </a:lnTo>
                <a:lnTo>
                  <a:pt x="1674625" y="874992"/>
                </a:lnTo>
                <a:lnTo>
                  <a:pt x="0" y="874992"/>
                </a:lnTo>
                <a:lnTo>
                  <a:pt x="0" y="0"/>
                </a:lnTo>
                <a:close/>
              </a:path>
            </a:pathLst>
          </a:custGeom>
          <a:blipFill>
            <a:blip r:embed="rId2"/>
            <a:stretch>
              <a:fillRect/>
            </a:stretch>
          </a:blipFill>
        </p:spPr>
      </p:sp>
      <p:grpSp>
        <p:nvGrpSpPr>
          <p:cNvPr id="8" name="Group 8"/>
          <p:cNvGrpSpPr/>
          <p:nvPr/>
        </p:nvGrpSpPr>
        <p:grpSpPr>
          <a:xfrm>
            <a:off x="-321355" y="9717920"/>
            <a:ext cx="19253177" cy="1725757"/>
            <a:chOff x="0" y="0"/>
            <a:chExt cx="5070796" cy="454520"/>
          </a:xfrm>
        </p:grpSpPr>
        <p:sp>
          <p:nvSpPr>
            <p:cNvPr id="9" name="Freeform 9"/>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a:off x="17257196" y="2375131"/>
            <a:ext cx="1674626" cy="874992"/>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2"/>
            <a:stretch>
              <a:fillRect/>
            </a:stretch>
          </a:blipFill>
        </p:spPr>
      </p:sp>
      <p:sp>
        <p:nvSpPr>
          <p:cNvPr id="14" name="Freeform 14"/>
          <p:cNvSpPr/>
          <p:nvPr/>
        </p:nvSpPr>
        <p:spPr>
          <a:xfrm>
            <a:off x="5080" y="309734"/>
            <a:ext cx="2710345" cy="1341621"/>
          </a:xfrm>
          <a:custGeom>
            <a:avLst/>
            <a:gdLst/>
            <a:ahLst/>
            <a:cxnLst/>
            <a:rect l="l" t="t" r="r" b="b"/>
            <a:pathLst>
              <a:path w="2710345" h="1341621">
                <a:moveTo>
                  <a:pt x="0" y="0"/>
                </a:moveTo>
                <a:lnTo>
                  <a:pt x="2710346" y="0"/>
                </a:lnTo>
                <a:lnTo>
                  <a:pt x="2710346" y="1341621"/>
                </a:lnTo>
                <a:lnTo>
                  <a:pt x="0" y="1341621"/>
                </a:lnTo>
                <a:lnTo>
                  <a:pt x="0" y="0"/>
                </a:lnTo>
                <a:close/>
              </a:path>
            </a:pathLst>
          </a:custGeom>
          <a:blipFill>
            <a:blip r:embed="rId3"/>
            <a:stretch>
              <a:fillRect/>
            </a:stretch>
          </a:blipFill>
        </p:spPr>
      </p:sp>
      <p:grpSp>
        <p:nvGrpSpPr>
          <p:cNvPr id="18" name="Group 17"/>
          <p:cNvGrpSpPr/>
          <p:nvPr/>
        </p:nvGrpSpPr>
        <p:grpSpPr>
          <a:xfrm>
            <a:off x="1009950" y="2250035"/>
            <a:ext cx="7525151" cy="1384809"/>
            <a:chOff x="1314936" y="2025969"/>
            <a:chExt cx="7525151" cy="1384809"/>
          </a:xfrm>
        </p:grpSpPr>
        <p:pic>
          <p:nvPicPr>
            <p:cNvPr id="1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4936" y="2025969"/>
              <a:ext cx="1400489" cy="1357201"/>
            </a:xfrm>
            <a:prstGeom prst="rect">
              <a:avLst/>
            </a:prstGeom>
          </p:spPr>
        </p:pic>
        <p:sp>
          <p:nvSpPr>
            <p:cNvPr id="17" name="TextBox 16"/>
            <p:cNvSpPr txBox="1"/>
            <p:nvPr/>
          </p:nvSpPr>
          <p:spPr>
            <a:xfrm>
              <a:off x="2764745" y="2641337"/>
              <a:ext cx="6075342" cy="769441"/>
            </a:xfrm>
            <a:prstGeom prst="rect">
              <a:avLst/>
            </a:prstGeom>
            <a:noFill/>
          </p:spPr>
          <p:txBody>
            <a:bodyPr wrap="square" rtlCol="0">
              <a:spAutoFit/>
            </a:bodyPr>
            <a:lstStyle/>
            <a:p>
              <a:r>
                <a:rPr lang="vi-VN" sz="4400" b="1" dirty="0">
                  <a:solidFill>
                    <a:srgbClr val="C00000"/>
                  </a:solidFill>
                  <a:latin typeface="Arial" panose="020B0604020202020204" pitchFamily="34" charset="0"/>
                  <a:cs typeface="Arial" panose="020B0604020202020204" pitchFamily="34" charset="0"/>
                </a:rPr>
                <a:t>Thảo luận nhóm </a:t>
              </a:r>
              <a:r>
                <a:rPr lang="vi-VN" sz="4400" b="1" dirty="0" smtClean="0">
                  <a:solidFill>
                    <a:srgbClr val="C00000"/>
                  </a:solidFill>
                  <a:latin typeface="Arial" panose="020B0604020202020204" pitchFamily="34" charset="0"/>
                  <a:cs typeface="Arial" panose="020B0604020202020204" pitchFamily="34" charset="0"/>
                </a:rPr>
                <a:t>4:</a:t>
              </a:r>
              <a:endParaRPr lang="en-US" sz="4400" b="1" dirty="0">
                <a:solidFill>
                  <a:srgbClr val="C00000"/>
                </a:solidFill>
                <a:latin typeface="Arial" panose="020B0604020202020204" pitchFamily="34" charset="0"/>
                <a:cs typeface="Arial" panose="020B0604020202020204" pitchFamily="34" charset="0"/>
              </a:endParaRPr>
            </a:p>
          </p:txBody>
        </p:sp>
      </p:grpSp>
      <p:sp>
        <p:nvSpPr>
          <p:cNvPr id="19" name="Rectangle 18"/>
          <p:cNvSpPr/>
          <p:nvPr/>
        </p:nvSpPr>
        <p:spPr>
          <a:xfrm>
            <a:off x="1009950" y="3913860"/>
            <a:ext cx="878028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Trong các buổi diễn tập phòng cháy chữa cháy, người ta sử dụng chăn ướt chụp lên đám cháy để dập lửa. Hãy giải thích vì sao có thể dập lửa như vậy.</a:t>
            </a:r>
            <a:endParaRPr lang="en-US" sz="4400"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4529" y="3361513"/>
            <a:ext cx="7500000" cy="5625000"/>
          </a:xfrm>
          <a:prstGeom prst="roundRect">
            <a:avLst>
              <a:gd name="adj" fmla="val 11610"/>
            </a:avLst>
          </a:prstGeom>
          <a:ln w="38100">
            <a:solidFill>
              <a:schemeClr val="bg1"/>
            </a:solidFill>
          </a:ln>
        </p:spPr>
      </p:pic>
    </p:spTree>
    <p:extLst>
      <p:ext uri="{BB962C8B-B14F-4D97-AF65-F5344CB8AC3E}">
        <p14:creationId xmlns:p14="http://schemas.microsoft.com/office/powerpoint/2010/main" val="132027631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vertical)">
                                      <p:cBhvr>
                                        <p:cTn id="12" dur="500"/>
                                        <p:tgtEl>
                                          <p:spTgt spid="19"/>
                                        </p:tgtEl>
                                      </p:cBhvr>
                                    </p:animEffect>
                                  </p:childTnLst>
                                </p:cTn>
                              </p:par>
                              <p:par>
                                <p:cTn id="13" presetID="3" presetClass="entr" presetSubtype="5"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DE2E8"/>
        </a:solidFill>
        <a:effectLst/>
      </p:bgPr>
    </p:bg>
    <p:spTree>
      <p:nvGrpSpPr>
        <p:cNvPr id="1" name=""/>
        <p:cNvGrpSpPr/>
        <p:nvPr/>
      </p:nvGrpSpPr>
      <p:grpSpPr>
        <a:xfrm>
          <a:off x="0" y="0"/>
          <a:ext cx="0" cy="0"/>
          <a:chOff x="0" y="0"/>
          <a:chExt cx="0" cy="0"/>
        </a:xfrm>
      </p:grpSpPr>
      <p:grpSp>
        <p:nvGrpSpPr>
          <p:cNvPr id="15" name="Group 14"/>
          <p:cNvGrpSpPr/>
          <p:nvPr/>
        </p:nvGrpSpPr>
        <p:grpSpPr>
          <a:xfrm>
            <a:off x="1219199" y="775657"/>
            <a:ext cx="13777853" cy="1551848"/>
            <a:chOff x="2837221" y="1781784"/>
            <a:chExt cx="8708848" cy="1620293"/>
          </a:xfrm>
        </p:grpSpPr>
        <p:grpSp>
          <p:nvGrpSpPr>
            <p:cNvPr id="2" name="Group 2"/>
            <p:cNvGrpSpPr/>
            <p:nvPr/>
          </p:nvGrpSpPr>
          <p:grpSpPr>
            <a:xfrm>
              <a:off x="2837221" y="1781784"/>
              <a:ext cx="8708848" cy="1620293"/>
              <a:chOff x="0" y="0"/>
              <a:chExt cx="1845097" cy="426744"/>
            </a:xfrm>
          </p:grpSpPr>
          <p:sp>
            <p:nvSpPr>
              <p:cNvPr id="3" name="Freeform 3"/>
              <p:cNvSpPr/>
              <p:nvPr/>
            </p:nvSpPr>
            <p:spPr>
              <a:xfrm>
                <a:off x="0" y="0"/>
                <a:ext cx="1845097" cy="426744"/>
              </a:xfrm>
              <a:custGeom>
                <a:avLst/>
                <a:gdLst/>
                <a:ahLst/>
                <a:cxnLst/>
                <a:rect l="l" t="t" r="r" b="b"/>
                <a:pathLst>
                  <a:path w="1845097" h="426744">
                    <a:moveTo>
                      <a:pt x="56360" y="0"/>
                    </a:moveTo>
                    <a:lnTo>
                      <a:pt x="1788737" y="0"/>
                    </a:lnTo>
                    <a:cubicBezTo>
                      <a:pt x="1819864" y="0"/>
                      <a:pt x="1845097" y="25233"/>
                      <a:pt x="1845097" y="56360"/>
                    </a:cubicBezTo>
                    <a:lnTo>
                      <a:pt x="1845097" y="370384"/>
                    </a:lnTo>
                    <a:cubicBezTo>
                      <a:pt x="1845097" y="385331"/>
                      <a:pt x="1839159" y="399667"/>
                      <a:pt x="1828590" y="410236"/>
                    </a:cubicBezTo>
                    <a:cubicBezTo>
                      <a:pt x="1818020" y="420806"/>
                      <a:pt x="1803684" y="426744"/>
                      <a:pt x="1788737" y="426744"/>
                    </a:cubicBezTo>
                    <a:lnTo>
                      <a:pt x="56360" y="426744"/>
                    </a:lnTo>
                    <a:cubicBezTo>
                      <a:pt x="25233" y="426744"/>
                      <a:pt x="0" y="401510"/>
                      <a:pt x="0" y="370384"/>
                    </a:cubicBezTo>
                    <a:lnTo>
                      <a:pt x="0" y="56360"/>
                    </a:lnTo>
                    <a:cubicBezTo>
                      <a:pt x="0" y="25233"/>
                      <a:pt x="25233" y="0"/>
                      <a:pt x="56360"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2920447" y="1945197"/>
              <a:ext cx="8625622" cy="1272015"/>
            </a:xfrm>
            <a:prstGeom prst="rect">
              <a:avLst/>
            </a:prstGeom>
          </p:spPr>
          <p:txBody>
            <a:bodyPr wrap="square" lIns="0" tIns="0" rIns="0" bIns="0" rtlCol="0" anchor="t">
              <a:spAutoFit/>
            </a:bodyPr>
            <a:lstStyle/>
            <a:p>
              <a:pPr algn="ctr">
                <a:lnSpc>
                  <a:spcPts val="9484"/>
                </a:lnSpc>
              </a:pPr>
              <a:r>
                <a:rPr lang="vi-VN" sz="4800" b="1" dirty="0" smtClean="0">
                  <a:solidFill>
                    <a:srgbClr val="013E50"/>
                  </a:solidFill>
                  <a:latin typeface="Arial" panose="020B0604020202020204" pitchFamily="34" charset="0"/>
                  <a:cs typeface="Arial" panose="020B0604020202020204" pitchFamily="34" charset="0"/>
                </a:rPr>
                <a:t>Hoạt động 4: LUYỆN </a:t>
              </a:r>
              <a:r>
                <a:rPr lang="vi-VN" sz="4800" b="1" dirty="0">
                  <a:solidFill>
                    <a:srgbClr val="013E50"/>
                  </a:solidFill>
                  <a:latin typeface="Arial" panose="020B0604020202020204" pitchFamily="34" charset="0"/>
                  <a:cs typeface="Arial" panose="020B0604020202020204" pitchFamily="34" charset="0"/>
                </a:rPr>
                <a:t>TẬP </a:t>
              </a:r>
              <a:r>
                <a:rPr lang="vi-VN" sz="4800" b="1" dirty="0" smtClean="0">
                  <a:solidFill>
                    <a:srgbClr val="013E50"/>
                  </a:solidFill>
                  <a:latin typeface="Arial" panose="020B0604020202020204" pitchFamily="34" charset="0"/>
                  <a:cs typeface="Arial" panose="020B0604020202020204" pitchFamily="34" charset="0"/>
                </a:rPr>
                <a:t>– </a:t>
              </a:r>
              <a:r>
                <a:rPr lang="vi-VN" sz="4800" b="1" dirty="0" smtClean="0">
                  <a:solidFill>
                    <a:srgbClr val="013E50"/>
                  </a:solidFill>
                  <a:latin typeface="Arial" panose="020B0604020202020204" pitchFamily="34" charset="0"/>
                  <a:cs typeface="Arial" panose="020B0604020202020204" pitchFamily="34" charset="0"/>
                </a:rPr>
                <a:t>VẬN DỤNG</a:t>
              </a:r>
              <a:endParaRPr lang="en-US" sz="4800" b="1" dirty="0">
                <a:solidFill>
                  <a:srgbClr val="013E50"/>
                </a:solidFill>
                <a:latin typeface="Arial" panose="020B0604020202020204" pitchFamily="34" charset="0"/>
                <a:cs typeface="Arial" panose="020B0604020202020204" pitchFamily="34" charset="0"/>
              </a:endParaRPr>
            </a:p>
          </p:txBody>
        </p:sp>
      </p:grpSp>
      <p:sp>
        <p:nvSpPr>
          <p:cNvPr id="6" name="Freeform 6"/>
          <p:cNvSpPr/>
          <p:nvPr/>
        </p:nvSpPr>
        <p:spPr>
          <a:xfrm>
            <a:off x="14997053" y="543048"/>
            <a:ext cx="1674626" cy="874992"/>
          </a:xfrm>
          <a:custGeom>
            <a:avLst/>
            <a:gdLst/>
            <a:ahLst/>
            <a:cxnLst/>
            <a:rect l="l" t="t" r="r" b="b"/>
            <a:pathLst>
              <a:path w="1674626" h="874992">
                <a:moveTo>
                  <a:pt x="0" y="0"/>
                </a:moveTo>
                <a:lnTo>
                  <a:pt x="1674625" y="0"/>
                </a:lnTo>
                <a:lnTo>
                  <a:pt x="1674625" y="874992"/>
                </a:lnTo>
                <a:lnTo>
                  <a:pt x="0" y="874992"/>
                </a:lnTo>
                <a:lnTo>
                  <a:pt x="0" y="0"/>
                </a:lnTo>
                <a:close/>
              </a:path>
            </a:pathLst>
          </a:custGeom>
          <a:blipFill>
            <a:blip r:embed="rId2"/>
            <a:stretch>
              <a:fillRect/>
            </a:stretch>
          </a:blipFill>
        </p:spPr>
      </p:sp>
      <p:grpSp>
        <p:nvGrpSpPr>
          <p:cNvPr id="8" name="Group 8"/>
          <p:cNvGrpSpPr/>
          <p:nvPr/>
        </p:nvGrpSpPr>
        <p:grpSpPr>
          <a:xfrm>
            <a:off x="-321355" y="9717920"/>
            <a:ext cx="19253177" cy="1725757"/>
            <a:chOff x="0" y="0"/>
            <a:chExt cx="5070796" cy="454520"/>
          </a:xfrm>
        </p:grpSpPr>
        <p:sp>
          <p:nvSpPr>
            <p:cNvPr id="9" name="Freeform 9"/>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a:off x="17257196" y="2375131"/>
            <a:ext cx="1674626" cy="874992"/>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2"/>
            <a:stretch>
              <a:fillRect/>
            </a:stretch>
          </a:blipFill>
        </p:spPr>
      </p:sp>
      <p:sp>
        <p:nvSpPr>
          <p:cNvPr id="14" name="Freeform 14"/>
          <p:cNvSpPr/>
          <p:nvPr/>
        </p:nvSpPr>
        <p:spPr>
          <a:xfrm>
            <a:off x="5080" y="309734"/>
            <a:ext cx="2710345" cy="1341621"/>
          </a:xfrm>
          <a:custGeom>
            <a:avLst/>
            <a:gdLst/>
            <a:ahLst/>
            <a:cxnLst/>
            <a:rect l="l" t="t" r="r" b="b"/>
            <a:pathLst>
              <a:path w="2710345" h="1341621">
                <a:moveTo>
                  <a:pt x="0" y="0"/>
                </a:moveTo>
                <a:lnTo>
                  <a:pt x="2710346" y="0"/>
                </a:lnTo>
                <a:lnTo>
                  <a:pt x="2710346" y="1341621"/>
                </a:lnTo>
                <a:lnTo>
                  <a:pt x="0" y="1341621"/>
                </a:lnTo>
                <a:lnTo>
                  <a:pt x="0" y="0"/>
                </a:lnTo>
                <a:close/>
              </a:path>
            </a:pathLst>
          </a:custGeom>
          <a:blipFill>
            <a:blip r:embed="rId3"/>
            <a:stretch>
              <a:fillRect/>
            </a:stretch>
          </a:blipFill>
        </p:spPr>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4529" y="3361513"/>
            <a:ext cx="7500000" cy="5625000"/>
          </a:xfrm>
          <a:prstGeom prst="roundRect">
            <a:avLst>
              <a:gd name="adj" fmla="val 11610"/>
            </a:avLst>
          </a:prstGeom>
          <a:ln w="38100">
            <a:solidFill>
              <a:schemeClr val="bg1"/>
            </a:solidFill>
          </a:ln>
        </p:spPr>
      </p:pic>
      <p:grpSp>
        <p:nvGrpSpPr>
          <p:cNvPr id="13" name="Group 12"/>
          <p:cNvGrpSpPr/>
          <p:nvPr/>
        </p:nvGrpSpPr>
        <p:grpSpPr>
          <a:xfrm>
            <a:off x="1154862" y="2257343"/>
            <a:ext cx="8300259" cy="6426569"/>
            <a:chOff x="1154862" y="2257343"/>
            <a:chExt cx="8300259" cy="6426569"/>
          </a:xfrm>
        </p:grpSpPr>
        <p:sp>
          <p:nvSpPr>
            <p:cNvPr id="7" name="Rectangle 6"/>
            <p:cNvSpPr/>
            <p:nvPr/>
          </p:nvSpPr>
          <p:spPr>
            <a:xfrm>
              <a:off x="1458013" y="3513266"/>
              <a:ext cx="799710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Chụp chăn ướt lên đám cháy để ngăn không khí tiếp xúc với vật đang cháy. Khi đó, đám cháy không được cung cấp thêm ô-xi nên sẽ tắt.</a:t>
              </a:r>
              <a:endParaRPr lang="en-US" sz="4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06180">
              <a:off x="1154862" y="2257343"/>
              <a:ext cx="1404718" cy="1444662"/>
            </a:xfrm>
            <a:prstGeom prst="rect">
              <a:avLst/>
            </a:prstGeom>
          </p:spPr>
        </p:pic>
      </p:grpSp>
    </p:spTree>
    <p:extLst>
      <p:ext uri="{BB962C8B-B14F-4D97-AF65-F5344CB8AC3E}">
        <p14:creationId xmlns:p14="http://schemas.microsoft.com/office/powerpoint/2010/main" val="263207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996433" y="2933700"/>
            <a:ext cx="13843684" cy="3490379"/>
            <a:chOff x="2837221" y="1945197"/>
            <a:chExt cx="8750459" cy="3644324"/>
          </a:xfrm>
        </p:grpSpPr>
        <p:grpSp>
          <p:nvGrpSpPr>
            <p:cNvPr id="2" name="Group 2"/>
            <p:cNvGrpSpPr/>
            <p:nvPr/>
          </p:nvGrpSpPr>
          <p:grpSpPr>
            <a:xfrm>
              <a:off x="2837221" y="2008112"/>
              <a:ext cx="8750459" cy="3230760"/>
              <a:chOff x="0" y="59609"/>
              <a:chExt cx="1853913" cy="850900"/>
            </a:xfrm>
          </p:grpSpPr>
          <p:sp>
            <p:nvSpPr>
              <p:cNvPr id="3" name="Freeform 3"/>
              <p:cNvSpPr/>
              <p:nvPr/>
            </p:nvSpPr>
            <p:spPr>
              <a:xfrm>
                <a:off x="8816" y="364383"/>
                <a:ext cx="1845097" cy="426744"/>
              </a:xfrm>
              <a:custGeom>
                <a:avLst/>
                <a:gdLst/>
                <a:ahLst/>
                <a:cxnLst/>
                <a:rect l="l" t="t" r="r" b="b"/>
                <a:pathLst>
                  <a:path w="1845097" h="426744">
                    <a:moveTo>
                      <a:pt x="56360" y="0"/>
                    </a:moveTo>
                    <a:lnTo>
                      <a:pt x="1788737" y="0"/>
                    </a:lnTo>
                    <a:cubicBezTo>
                      <a:pt x="1819864" y="0"/>
                      <a:pt x="1845097" y="25233"/>
                      <a:pt x="1845097" y="56360"/>
                    </a:cubicBezTo>
                    <a:lnTo>
                      <a:pt x="1845097" y="370384"/>
                    </a:lnTo>
                    <a:cubicBezTo>
                      <a:pt x="1845097" y="385331"/>
                      <a:pt x="1839159" y="399667"/>
                      <a:pt x="1828590" y="410236"/>
                    </a:cubicBezTo>
                    <a:cubicBezTo>
                      <a:pt x="1818020" y="420806"/>
                      <a:pt x="1803684" y="426744"/>
                      <a:pt x="1788737" y="426744"/>
                    </a:cubicBezTo>
                    <a:lnTo>
                      <a:pt x="56360" y="426744"/>
                    </a:lnTo>
                    <a:cubicBezTo>
                      <a:pt x="25233" y="426744"/>
                      <a:pt x="0" y="401510"/>
                      <a:pt x="0" y="370384"/>
                    </a:cubicBezTo>
                    <a:lnTo>
                      <a:pt x="0" y="56360"/>
                    </a:lnTo>
                    <a:cubicBezTo>
                      <a:pt x="0" y="25233"/>
                      <a:pt x="25233" y="0"/>
                      <a:pt x="56360" y="0"/>
                    </a:cubicBezTo>
                    <a:close/>
                  </a:path>
                </a:pathLst>
              </a:custGeom>
              <a:solidFill>
                <a:srgbClr val="FFFFFF"/>
              </a:solidFill>
            </p:spPr>
          </p:sp>
          <p:sp>
            <p:nvSpPr>
              <p:cNvPr id="4" name="TextBox 4"/>
              <p:cNvSpPr txBox="1"/>
              <p:nvPr/>
            </p:nvSpPr>
            <p:spPr>
              <a:xfrm>
                <a:off x="0" y="59609"/>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2920447" y="1945197"/>
              <a:ext cx="8625622" cy="3644324"/>
            </a:xfrm>
            <a:prstGeom prst="rect">
              <a:avLst/>
            </a:prstGeom>
          </p:spPr>
          <p:txBody>
            <a:bodyPr wrap="square" lIns="0" tIns="0" rIns="0" bIns="0" rtlCol="0" anchor="t">
              <a:spAutoFit/>
            </a:bodyPr>
            <a:lstStyle/>
            <a:p>
              <a:pPr algn="ctr">
                <a:lnSpc>
                  <a:spcPts val="9484"/>
                </a:lnSpc>
              </a:pPr>
              <a:r>
                <a:rPr lang="vi-VN" sz="4800" b="1" dirty="0" smtClean="0">
                  <a:solidFill>
                    <a:srgbClr val="013E50"/>
                  </a:solidFill>
                  <a:latin typeface="Arial" panose="020B0604020202020204" pitchFamily="34" charset="0"/>
                  <a:cs typeface="Arial" panose="020B0604020202020204" pitchFamily="34" charset="0"/>
                </a:rPr>
                <a:t>Hoạt động 4: </a:t>
              </a:r>
              <a:r>
                <a:rPr lang="vi-VN" sz="4800" b="1" dirty="0" smtClean="0">
                  <a:solidFill>
                    <a:srgbClr val="013E50"/>
                  </a:solidFill>
                  <a:latin typeface="Arial" panose="020B0604020202020204" pitchFamily="34" charset="0"/>
                  <a:cs typeface="Arial" panose="020B0604020202020204" pitchFamily="34" charset="0"/>
                </a:rPr>
                <a:t>LIÊN HỆ</a:t>
              </a:r>
            </a:p>
            <a:p>
              <a:pPr algn="ctr">
                <a:lnSpc>
                  <a:spcPts val="9484"/>
                </a:lnSpc>
              </a:pPr>
              <a:r>
                <a:rPr lang="vi-VN" sz="4800" b="1" dirty="0" smtClean="0">
                  <a:solidFill>
                    <a:srgbClr val="013E50"/>
                  </a:solidFill>
                  <a:latin typeface="Arial" panose="020B0604020202020204" pitchFamily="34" charset="0"/>
                  <a:cs typeface="Arial" panose="020B0604020202020204" pitchFamily="34" charset="0"/>
                </a:rPr>
                <a:t>Em </a:t>
              </a:r>
              <a:r>
                <a:rPr lang="vi-VN" sz="4800" b="1" dirty="0" smtClean="0">
                  <a:solidFill>
                    <a:srgbClr val="013E50"/>
                  </a:solidFill>
                  <a:latin typeface="Arial" panose="020B0604020202020204" pitchFamily="34" charset="0"/>
                  <a:cs typeface="Arial" panose="020B0604020202020204" pitchFamily="34" charset="0"/>
                </a:rPr>
                <a:t>hãy liên hệ thực tế nêu một số cách chữa cháy khác trong thực tế mà em biết?</a:t>
              </a:r>
              <a:endParaRPr lang="en-US" sz="4800" b="1" dirty="0">
                <a:solidFill>
                  <a:srgbClr val="013E50"/>
                </a:solidFill>
                <a:latin typeface="Arial" panose="020B0604020202020204" pitchFamily="34" charset="0"/>
                <a:cs typeface="Arial" panose="020B0604020202020204" pitchFamily="34" charset="0"/>
              </a:endParaRPr>
            </a:p>
          </p:txBody>
        </p:sp>
      </p:grpSp>
      <p:sp>
        <p:nvSpPr>
          <p:cNvPr id="6" name="Freeform 6"/>
          <p:cNvSpPr/>
          <p:nvPr/>
        </p:nvSpPr>
        <p:spPr>
          <a:xfrm>
            <a:off x="14997053" y="543048"/>
            <a:ext cx="1674626" cy="874992"/>
          </a:xfrm>
          <a:custGeom>
            <a:avLst/>
            <a:gdLst/>
            <a:ahLst/>
            <a:cxnLst/>
            <a:rect l="l" t="t" r="r" b="b"/>
            <a:pathLst>
              <a:path w="1674626" h="874992">
                <a:moveTo>
                  <a:pt x="0" y="0"/>
                </a:moveTo>
                <a:lnTo>
                  <a:pt x="1674625" y="0"/>
                </a:lnTo>
                <a:lnTo>
                  <a:pt x="1674625" y="874992"/>
                </a:lnTo>
                <a:lnTo>
                  <a:pt x="0" y="874992"/>
                </a:lnTo>
                <a:lnTo>
                  <a:pt x="0" y="0"/>
                </a:lnTo>
                <a:close/>
              </a:path>
            </a:pathLst>
          </a:custGeom>
          <a:blipFill>
            <a:blip r:embed="rId2"/>
            <a:stretch>
              <a:fillRect/>
            </a:stretch>
          </a:blipFill>
        </p:spPr>
      </p:sp>
      <p:grpSp>
        <p:nvGrpSpPr>
          <p:cNvPr id="8" name="Group 8"/>
          <p:cNvGrpSpPr/>
          <p:nvPr/>
        </p:nvGrpSpPr>
        <p:grpSpPr>
          <a:xfrm>
            <a:off x="-321355" y="9717920"/>
            <a:ext cx="19253177" cy="1725757"/>
            <a:chOff x="0" y="0"/>
            <a:chExt cx="5070796" cy="454520"/>
          </a:xfrm>
        </p:grpSpPr>
        <p:sp>
          <p:nvSpPr>
            <p:cNvPr id="9" name="Freeform 9"/>
            <p:cNvSpPr/>
            <p:nvPr/>
          </p:nvSpPr>
          <p:spPr>
            <a:xfrm>
              <a:off x="0" y="0"/>
              <a:ext cx="5070796" cy="454520"/>
            </a:xfrm>
            <a:custGeom>
              <a:avLst/>
              <a:gdLst/>
              <a:ahLst/>
              <a:cxnLst/>
              <a:rect l="l" t="t" r="r" b="b"/>
              <a:pathLst>
                <a:path w="5070796" h="454520">
                  <a:moveTo>
                    <a:pt x="0" y="0"/>
                  </a:moveTo>
                  <a:lnTo>
                    <a:pt x="5070796" y="0"/>
                  </a:lnTo>
                  <a:lnTo>
                    <a:pt x="5070796" y="454520"/>
                  </a:lnTo>
                  <a:lnTo>
                    <a:pt x="0" y="454520"/>
                  </a:lnTo>
                  <a:close/>
                </a:path>
              </a:pathLst>
            </a:custGeom>
            <a:solidFill>
              <a:srgbClr val="013E5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a:off x="17257196" y="2375131"/>
            <a:ext cx="1674626" cy="874992"/>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2"/>
            <a:stretch>
              <a:fillRect/>
            </a:stretch>
          </a:blipFill>
        </p:spPr>
      </p:sp>
      <p:sp>
        <p:nvSpPr>
          <p:cNvPr id="14" name="Freeform 14"/>
          <p:cNvSpPr/>
          <p:nvPr/>
        </p:nvSpPr>
        <p:spPr>
          <a:xfrm>
            <a:off x="5080" y="309734"/>
            <a:ext cx="2710345" cy="1341621"/>
          </a:xfrm>
          <a:custGeom>
            <a:avLst/>
            <a:gdLst/>
            <a:ahLst/>
            <a:cxnLst/>
            <a:rect l="l" t="t" r="r" b="b"/>
            <a:pathLst>
              <a:path w="2710345" h="1341621">
                <a:moveTo>
                  <a:pt x="0" y="0"/>
                </a:moveTo>
                <a:lnTo>
                  <a:pt x="2710346" y="0"/>
                </a:lnTo>
                <a:lnTo>
                  <a:pt x="2710346" y="1341621"/>
                </a:lnTo>
                <a:lnTo>
                  <a:pt x="0" y="1341621"/>
                </a:lnTo>
                <a:lnTo>
                  <a:pt x="0" y="0"/>
                </a:lnTo>
                <a:close/>
              </a:path>
            </a:pathLst>
          </a:custGeom>
          <a:blipFill>
            <a:blip r:embed="rId3"/>
            <a:stretch>
              <a:fillRect/>
            </a:stretch>
          </a:blipFill>
        </p:spPr>
      </p:sp>
    </p:spTree>
    <p:extLst>
      <p:ext uri="{BB962C8B-B14F-4D97-AF65-F5344CB8AC3E}">
        <p14:creationId xmlns:p14="http://schemas.microsoft.com/office/powerpoint/2010/main" val="2135376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88820"/>
            <a:ext cx="6995160" cy="699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9561" y="1577340"/>
            <a:ext cx="8921115" cy="733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2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 name="Group 2"/>
          <p:cNvGrpSpPr/>
          <p:nvPr/>
        </p:nvGrpSpPr>
        <p:grpSpPr>
          <a:xfrm>
            <a:off x="3808643" y="419100"/>
            <a:ext cx="10293326" cy="10114486"/>
            <a:chOff x="0" y="0"/>
            <a:chExt cx="827172" cy="812800"/>
          </a:xfrm>
        </p:grpSpPr>
        <p:sp>
          <p:nvSpPr>
            <p:cNvPr id="3" name="Freeform 3"/>
            <p:cNvSpPr/>
            <p:nvPr/>
          </p:nvSpPr>
          <p:spPr>
            <a:xfrm>
              <a:off x="8999"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TextBox 15"/>
          <p:cNvSpPr txBox="1"/>
          <p:nvPr/>
        </p:nvSpPr>
        <p:spPr>
          <a:xfrm>
            <a:off x="5808864" y="1634451"/>
            <a:ext cx="6920154" cy="1590179"/>
          </a:xfrm>
          <a:prstGeom prst="rect">
            <a:avLst/>
          </a:prstGeom>
        </p:spPr>
        <p:txBody>
          <a:bodyPr lIns="0" tIns="0" rIns="0" bIns="0" rtlCol="0" anchor="t">
            <a:spAutoFit/>
          </a:bodyPr>
          <a:lstStyle/>
          <a:p>
            <a:pPr algn="ctr">
              <a:lnSpc>
                <a:spcPts val="12374"/>
              </a:lnSpc>
            </a:pPr>
            <a:r>
              <a:rPr lang="vi-VN" sz="13800" b="1" dirty="0" smtClean="0">
                <a:solidFill>
                  <a:srgbClr val="C00000"/>
                </a:solidFill>
                <a:latin typeface="Arial" panose="020B0604020202020204" pitchFamily="34" charset="0"/>
                <a:cs typeface="Arial" panose="020B0604020202020204" pitchFamily="34" charset="0"/>
              </a:rPr>
              <a:t>2</a:t>
            </a:r>
            <a:endParaRPr lang="en-US" sz="13800" b="1" dirty="0">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5392832" y="3390233"/>
            <a:ext cx="7547424" cy="5078313"/>
          </a:xfrm>
          <a:prstGeom prst="rect">
            <a:avLst/>
          </a:prstGeom>
        </p:spPr>
        <p:txBody>
          <a:bodyPr wrap="square">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VAI TRÒ CỦA KHÔNG </a:t>
            </a:r>
            <a:r>
              <a:rPr lang="en-US" sz="7200" b="1" dirty="0" smtClean="0">
                <a:solidFill>
                  <a:schemeClr val="accent1">
                    <a:lumMod val="50000"/>
                  </a:schemeClr>
                </a:solidFill>
                <a:latin typeface="Arial" panose="020B0604020202020204" pitchFamily="34" charset="0"/>
                <a:cs typeface="Arial" panose="020B0604020202020204" pitchFamily="34" charset="0"/>
              </a:rPr>
              <a:t>KHÍ</a:t>
            </a:r>
            <a:r>
              <a:rPr lang="vi-VN" sz="7200" b="1" dirty="0" smtClean="0">
                <a:solidFill>
                  <a:schemeClr val="accent1">
                    <a:lumMod val="50000"/>
                  </a:schemeClr>
                </a:solidFill>
                <a:latin typeface="Arial" panose="020B0604020202020204" pitchFamily="34" charset="0"/>
                <a:cs typeface="Arial" panose="020B0604020202020204" pitchFamily="34" charset="0"/>
              </a:rPr>
              <a:t> ĐỐI VỚI SỰ SỐNG</a:t>
            </a:r>
            <a:endParaRPr lang="en-US" sz="72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528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5836" y="2705100"/>
            <a:ext cx="81153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 Box 3"/>
          <p:cNvSpPr txBox="1">
            <a:spLocks noChangeArrowheads="1"/>
          </p:cNvSpPr>
          <p:nvPr/>
        </p:nvSpPr>
        <p:spPr bwMode="auto">
          <a:xfrm>
            <a:off x="5157789" y="691037"/>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sz="32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vi-VN" altLang="en-US" sz="4800" b="1" dirty="0" smtClean="0">
                <a:solidFill>
                  <a:srgbClr val="FF0000"/>
                </a:solidFill>
                <a:latin typeface="Times New Roman" panose="02020603050405020304" pitchFamily="18" charset="0"/>
              </a:rPr>
              <a:t>Hoạt động 1: </a:t>
            </a:r>
            <a:r>
              <a:rPr lang="en-US" altLang="en-US" sz="4800" b="1" dirty="0" err="1" smtClean="0">
                <a:solidFill>
                  <a:srgbClr val="FF0000"/>
                </a:solidFill>
                <a:latin typeface="Times New Roman" panose="02020603050405020304" pitchFamily="18" charset="0"/>
              </a:rPr>
              <a:t>Thí</a:t>
            </a:r>
            <a:r>
              <a:rPr lang="en-US" altLang="en-US" sz="4800" b="1" dirty="0" smtClean="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nghiệm</a:t>
            </a:r>
            <a:endParaRPr lang="en-US" altLang="en-US" sz="4800" b="1" dirty="0">
              <a:solidFill>
                <a:srgbClr val="FF0000"/>
              </a:solidFill>
              <a:latin typeface="Times New Roman" panose="02020603050405020304" pitchFamily="18" charset="0"/>
            </a:endParaRPr>
          </a:p>
        </p:txBody>
      </p:sp>
      <p:sp>
        <p:nvSpPr>
          <p:cNvPr id="5124" name="Text Box 4"/>
          <p:cNvSpPr txBox="1">
            <a:spLocks noChangeArrowheads="1"/>
          </p:cNvSpPr>
          <p:nvPr/>
        </p:nvSpPr>
        <p:spPr bwMode="auto">
          <a:xfrm>
            <a:off x="0" y="3009900"/>
            <a:ext cx="963583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sz="32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4800" b="1" dirty="0" err="1">
                <a:solidFill>
                  <a:srgbClr val="0070C0"/>
                </a:solidFill>
                <a:latin typeface="Times New Roman" panose="02020603050405020304" pitchFamily="18" charset="0"/>
              </a:rPr>
              <a:t>Để</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tay</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trước</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mũi</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thở</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và</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hít</a:t>
            </a:r>
            <a:r>
              <a:rPr lang="en-US" altLang="en-US" sz="4800" b="1" dirty="0">
                <a:solidFill>
                  <a:srgbClr val="0070C0"/>
                </a:solidFill>
                <a:latin typeface="Times New Roman" panose="02020603050405020304" pitchFamily="18" charset="0"/>
              </a:rPr>
              <a:t> </a:t>
            </a:r>
            <a:r>
              <a:rPr lang="en-US" altLang="en-US" sz="4800" b="1" dirty="0" err="1" smtClean="0">
                <a:solidFill>
                  <a:srgbClr val="0070C0"/>
                </a:solidFill>
                <a:latin typeface="Times New Roman" panose="02020603050405020304" pitchFamily="18" charset="0"/>
              </a:rPr>
              <a:t>vào</a:t>
            </a:r>
            <a:r>
              <a:rPr lang="en-US" altLang="en-US" sz="4800" b="1" dirty="0" smtClean="0">
                <a:solidFill>
                  <a:srgbClr val="0070C0"/>
                </a:solidFill>
                <a:latin typeface="Times New Roman" panose="02020603050405020304" pitchFamily="18" charset="0"/>
              </a:rPr>
              <a:t>,</a:t>
            </a:r>
            <a:r>
              <a:rPr lang="vi-VN" altLang="en-US" sz="4800" b="1" dirty="0" smtClean="0">
                <a:solidFill>
                  <a:srgbClr val="0070C0"/>
                </a:solidFill>
                <a:latin typeface="Times New Roman" panose="02020603050405020304" pitchFamily="18" charset="0"/>
              </a:rPr>
              <a:t> </a:t>
            </a:r>
            <a:r>
              <a:rPr lang="en-US" altLang="en-US" sz="4800" b="1" dirty="0" err="1" smtClean="0">
                <a:solidFill>
                  <a:srgbClr val="0070C0"/>
                </a:solidFill>
                <a:latin typeface="Times New Roman" panose="02020603050405020304" pitchFamily="18" charset="0"/>
              </a:rPr>
              <a:t>em</a:t>
            </a:r>
            <a:r>
              <a:rPr lang="en-US" altLang="en-US" sz="4800" b="1" dirty="0" smtClean="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cảm</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thấy</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thế</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nào</a:t>
            </a:r>
            <a:r>
              <a:rPr lang="en-US" altLang="en-US" sz="4800" b="1" dirty="0">
                <a:solidFill>
                  <a:srgbClr val="0070C0"/>
                </a:solidFill>
                <a:latin typeface="Times New Roman" panose="02020603050405020304" pitchFamily="18" charset="0"/>
              </a:rPr>
              <a:t>?</a:t>
            </a:r>
          </a:p>
        </p:txBody>
      </p:sp>
      <p:sp>
        <p:nvSpPr>
          <p:cNvPr id="9" name="Text Box 12"/>
          <p:cNvSpPr txBox="1">
            <a:spLocks noChangeArrowheads="1"/>
          </p:cNvSpPr>
          <p:nvPr/>
        </p:nvSpPr>
        <p:spPr bwMode="auto">
          <a:xfrm>
            <a:off x="0" y="5372100"/>
            <a:ext cx="963583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sz="32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4800" dirty="0">
                <a:solidFill>
                  <a:schemeClr val="tx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Khi</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thở</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ra</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có</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luồng</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không</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khí</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ấm</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chạm</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v</a:t>
            </a:r>
            <a:r>
              <a:rPr lang="en-US" altLang="en-US" sz="4800" b="1" dirty="0" err="1">
                <a:solidFill>
                  <a:srgbClr val="A50021"/>
                </a:solidFill>
                <a:latin typeface="Times New Roman" panose="02020603050405020304" pitchFamily="18" charset="0"/>
                <a:cs typeface="Times New Roman" panose="02020603050405020304" pitchFamily="18" charset="0"/>
              </a:rPr>
              <a:t>à</a:t>
            </a:r>
            <a:r>
              <a:rPr lang="en-US" altLang="en-US" sz="4800" b="1" dirty="0" err="1">
                <a:solidFill>
                  <a:srgbClr val="A50021"/>
                </a:solidFill>
                <a:latin typeface="Times New Roman" panose="02020603050405020304" pitchFamily="18" charset="0"/>
              </a:rPr>
              <a:t>o</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tay</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v</a:t>
            </a:r>
            <a:r>
              <a:rPr lang="en-US" altLang="en-US" sz="4800" b="1" dirty="0" err="1">
                <a:solidFill>
                  <a:srgbClr val="A50021"/>
                </a:solidFill>
                <a:latin typeface="Times New Roman" panose="02020603050405020304" pitchFamily="18" charset="0"/>
                <a:cs typeface="Times New Roman" panose="02020603050405020304" pitchFamily="18" charset="0"/>
              </a:rPr>
              <a:t>à</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khi</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hít</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v</a:t>
            </a:r>
            <a:r>
              <a:rPr lang="en-US" altLang="en-US" sz="4800" b="1" dirty="0" err="1">
                <a:solidFill>
                  <a:srgbClr val="A50021"/>
                </a:solidFill>
                <a:latin typeface="Times New Roman" panose="02020603050405020304" pitchFamily="18" charset="0"/>
                <a:cs typeface="Times New Roman" panose="02020603050405020304" pitchFamily="18" charset="0"/>
              </a:rPr>
              <a:t>à</a:t>
            </a:r>
            <a:r>
              <a:rPr lang="en-US" altLang="en-US" sz="4800" b="1" dirty="0" err="1">
                <a:solidFill>
                  <a:srgbClr val="A50021"/>
                </a:solidFill>
                <a:latin typeface="Times New Roman" panose="02020603050405020304" pitchFamily="18" charset="0"/>
              </a:rPr>
              <a:t>o</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có</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luồng</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không</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khí</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mát</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tr</a:t>
            </a:r>
            <a:r>
              <a:rPr lang="en-US" altLang="en-US" sz="4800" b="1" dirty="0" err="1">
                <a:solidFill>
                  <a:srgbClr val="A50021"/>
                </a:solidFill>
                <a:latin typeface="Times New Roman" panose="02020603050405020304" pitchFamily="18" charset="0"/>
                <a:cs typeface="Times New Roman" panose="02020603050405020304" pitchFamily="18" charset="0"/>
              </a:rPr>
              <a:t>à</a:t>
            </a:r>
            <a:r>
              <a:rPr lang="en-US" altLang="en-US" sz="4800" b="1" dirty="0" err="1">
                <a:solidFill>
                  <a:srgbClr val="A50021"/>
                </a:solidFill>
                <a:latin typeface="Times New Roman" panose="02020603050405020304" pitchFamily="18" charset="0"/>
              </a:rPr>
              <a:t>n</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v</a:t>
            </a:r>
            <a:r>
              <a:rPr lang="en-US" altLang="en-US" sz="4800" b="1" dirty="0" err="1">
                <a:solidFill>
                  <a:srgbClr val="A50021"/>
                </a:solidFill>
                <a:latin typeface="Times New Roman" panose="02020603050405020304" pitchFamily="18" charset="0"/>
                <a:cs typeface="Times New Roman" panose="02020603050405020304" pitchFamily="18" charset="0"/>
              </a:rPr>
              <a:t>à</a:t>
            </a:r>
            <a:r>
              <a:rPr lang="en-US" altLang="en-US" sz="4800" b="1" dirty="0" err="1">
                <a:solidFill>
                  <a:srgbClr val="A50021"/>
                </a:solidFill>
                <a:latin typeface="Times New Roman" panose="02020603050405020304" pitchFamily="18" charset="0"/>
              </a:rPr>
              <a:t>o</a:t>
            </a:r>
            <a:r>
              <a:rPr lang="en-US" altLang="en-US" sz="4800" b="1" dirty="0">
                <a:solidFill>
                  <a:srgbClr val="A50021"/>
                </a:solidFill>
                <a:latin typeface="Times New Roman" panose="02020603050405020304" pitchFamily="18" charset="0"/>
              </a:rPr>
              <a:t> </a:t>
            </a:r>
            <a:r>
              <a:rPr lang="en-US" altLang="en-US" sz="4800" b="1" dirty="0" err="1">
                <a:solidFill>
                  <a:srgbClr val="A50021"/>
                </a:solidFill>
                <a:latin typeface="Times New Roman" panose="02020603050405020304" pitchFamily="18" charset="0"/>
              </a:rPr>
              <a:t>mũi</a:t>
            </a:r>
            <a:r>
              <a:rPr lang="en-US" altLang="en-US" sz="4800" b="1" dirty="0">
                <a:solidFill>
                  <a:srgbClr val="A50021"/>
                </a:solidFill>
                <a:latin typeface="Times New Roman" panose="02020603050405020304" pitchFamily="18" charset="0"/>
              </a:rPr>
              <a:t>.</a:t>
            </a:r>
            <a:endParaRPr lang="en-US" altLang="en-US" sz="4800" b="1" dirty="0">
              <a:solidFill>
                <a:srgbClr val="A500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7730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circle(in)">
                                      <p:cBhvr>
                                        <p:cTn id="12" dur="2000"/>
                                        <p:tgtEl>
                                          <p:spTgt spid="51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1828800" y="1943100"/>
            <a:ext cx="69723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sz="32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4800" b="1">
                <a:solidFill>
                  <a:srgbClr val="0070C0"/>
                </a:solidFill>
                <a:latin typeface="Times New Roman" panose="02020603050405020304" pitchFamily="18" charset="0"/>
              </a:rPr>
              <a:t>Bịt mũi và ngậm miệng lại, em cảm thấy thế nào?</a:t>
            </a:r>
          </a:p>
        </p:txBody>
      </p:sp>
      <p:pic>
        <p:nvPicPr>
          <p:cNvPr id="7" name="Picture 2" descr="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1943100"/>
            <a:ext cx="81153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Text Box 3"/>
          <p:cNvSpPr txBox="1">
            <a:spLocks noChangeArrowheads="1"/>
          </p:cNvSpPr>
          <p:nvPr/>
        </p:nvSpPr>
        <p:spPr bwMode="auto">
          <a:xfrm>
            <a:off x="7086600" y="342900"/>
            <a:ext cx="388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sz="32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4800" b="1">
                <a:solidFill>
                  <a:srgbClr val="FF0000"/>
                </a:solidFill>
                <a:latin typeface="Times New Roman" panose="02020603050405020304" pitchFamily="18" charset="0"/>
              </a:rPr>
              <a:t>Thí nghiệm</a:t>
            </a:r>
          </a:p>
        </p:txBody>
      </p:sp>
      <p:sp>
        <p:nvSpPr>
          <p:cNvPr id="8" name="Text Box 13"/>
          <p:cNvSpPr txBox="1">
            <a:spLocks noChangeArrowheads="1"/>
          </p:cNvSpPr>
          <p:nvPr/>
        </p:nvSpPr>
        <p:spPr bwMode="auto">
          <a:xfrm>
            <a:off x="2000250" y="4324351"/>
            <a:ext cx="6629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sz="32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4200"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Cảm</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thấy</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tức</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ngực</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bị</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ngạt</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thở</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Không</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thể</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nhịn</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thở</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lâu</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hơn</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được</a:t>
            </a:r>
            <a:r>
              <a:rPr lang="en-US" altLang="en-US" sz="4200" b="1" dirty="0">
                <a:solidFill>
                  <a:srgbClr val="A50021"/>
                </a:solidFill>
                <a:latin typeface="Times New Roman" panose="02020603050405020304" pitchFamily="18" charset="0"/>
              </a:rPr>
              <a:t> </a:t>
            </a:r>
            <a:r>
              <a:rPr lang="en-US" altLang="en-US" sz="4200" b="1" dirty="0" err="1">
                <a:solidFill>
                  <a:srgbClr val="A50021"/>
                </a:solidFill>
                <a:latin typeface="Times New Roman" panose="02020603050405020304" pitchFamily="18" charset="0"/>
              </a:rPr>
              <a:t>nữa</a:t>
            </a:r>
            <a:r>
              <a:rPr lang="en-US" altLang="en-US" sz="4200" b="1" dirty="0">
                <a:solidFill>
                  <a:srgbClr val="A50021"/>
                </a:solidFill>
                <a:latin typeface="Times New Roman" panose="02020603050405020304" pitchFamily="18" charset="0"/>
              </a:rPr>
              <a:t>.</a:t>
            </a:r>
            <a:endParaRPr lang="en-US" altLang="en-US" sz="4200" b="1" dirty="0">
              <a:solidFill>
                <a:srgbClr val="A500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3930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circle(in)">
                                      <p:cBhvr>
                                        <p:cTn id="12" dur="1300"/>
                                        <p:tgtEl>
                                          <p:spTgt spid="61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grpId="1" nodeType="clickEffect">
                                  <p:stCondLst>
                                    <p:cond delay="0"/>
                                  </p:stCondLst>
                                  <p:childTnLst>
                                    <p:animEffect transition="out" filter="box(i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8" grpId="0"/>
      <p:bldP spid="8"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DE2E8"/>
        </a:solidFill>
        <a:effectLst/>
      </p:bgPr>
    </p:bg>
    <p:spTree>
      <p:nvGrpSpPr>
        <p:cNvPr id="1" name=""/>
        <p:cNvGrpSpPr/>
        <p:nvPr/>
      </p:nvGrpSpPr>
      <p:grpSpPr>
        <a:xfrm>
          <a:off x="0" y="0"/>
          <a:ext cx="0" cy="0"/>
          <a:chOff x="0" y="0"/>
          <a:chExt cx="0" cy="0"/>
        </a:xfrm>
      </p:grpSpPr>
      <p:sp>
        <p:nvSpPr>
          <p:cNvPr id="6" name="Freeform 6"/>
          <p:cNvSpPr/>
          <p:nvPr/>
        </p:nvSpPr>
        <p:spPr>
          <a:xfrm>
            <a:off x="15223501" y="756860"/>
            <a:ext cx="2242259" cy="1171580"/>
          </a:xfrm>
          <a:custGeom>
            <a:avLst/>
            <a:gdLst/>
            <a:ahLst/>
            <a:cxnLst/>
            <a:rect l="l" t="t" r="r" b="b"/>
            <a:pathLst>
              <a:path w="2242259" h="1171580">
                <a:moveTo>
                  <a:pt x="0" y="0"/>
                </a:moveTo>
                <a:lnTo>
                  <a:pt x="2242258" y="0"/>
                </a:lnTo>
                <a:lnTo>
                  <a:pt x="2242258" y="1171581"/>
                </a:lnTo>
                <a:lnTo>
                  <a:pt x="0" y="1171581"/>
                </a:lnTo>
                <a:lnTo>
                  <a:pt x="0" y="0"/>
                </a:lnTo>
                <a:close/>
              </a:path>
            </a:pathLst>
          </a:custGeom>
          <a:blipFill>
            <a:blip r:embed="rId2"/>
            <a:stretch>
              <a:fillRect/>
            </a:stretch>
          </a:blipFill>
        </p:spPr>
      </p:sp>
      <p:sp>
        <p:nvSpPr>
          <p:cNvPr id="8" name="Freeform 8"/>
          <p:cNvSpPr/>
          <p:nvPr/>
        </p:nvSpPr>
        <p:spPr>
          <a:xfrm>
            <a:off x="-1073403" y="-736666"/>
            <a:ext cx="2908804" cy="2983389"/>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3"/>
            <a:stretch>
              <a:fillRect/>
            </a:stretch>
          </a:blipFill>
        </p:spPr>
      </p:sp>
      <p:sp>
        <p:nvSpPr>
          <p:cNvPr id="9" name="Freeform 9"/>
          <p:cNvSpPr/>
          <p:nvPr/>
        </p:nvSpPr>
        <p:spPr>
          <a:xfrm>
            <a:off x="737332" y="1023674"/>
            <a:ext cx="2059283" cy="1019345"/>
          </a:xfrm>
          <a:custGeom>
            <a:avLst/>
            <a:gdLst/>
            <a:ahLst/>
            <a:cxnLst/>
            <a:rect l="l" t="t" r="r" b="b"/>
            <a:pathLst>
              <a:path w="2059283" h="1019345">
                <a:moveTo>
                  <a:pt x="0" y="0"/>
                </a:moveTo>
                <a:lnTo>
                  <a:pt x="2059283" y="0"/>
                </a:lnTo>
                <a:lnTo>
                  <a:pt x="2059283" y="1019345"/>
                </a:lnTo>
                <a:lnTo>
                  <a:pt x="0" y="1019345"/>
                </a:lnTo>
                <a:lnTo>
                  <a:pt x="0" y="0"/>
                </a:lnTo>
                <a:close/>
              </a:path>
            </a:pathLst>
          </a:custGeom>
          <a:blipFill>
            <a:blip r:embed="rId4"/>
            <a:stretch>
              <a:fillRect/>
            </a:stretch>
          </a:blipFill>
        </p:spPr>
      </p:sp>
      <p:sp>
        <p:nvSpPr>
          <p:cNvPr id="12" name="TextBox 12"/>
          <p:cNvSpPr txBox="1"/>
          <p:nvPr/>
        </p:nvSpPr>
        <p:spPr>
          <a:xfrm>
            <a:off x="737332" y="2595085"/>
            <a:ext cx="3086100" cy="3230762"/>
          </a:xfrm>
          <a:prstGeom prst="rect">
            <a:avLst/>
          </a:prstGeom>
        </p:spPr>
        <p:txBody>
          <a:bodyPr lIns="50800" tIns="50800" rIns="50800" bIns="50800" rtlCol="0" anchor="ctr"/>
          <a:lstStyle/>
          <a:p>
            <a:pPr algn="ctr">
              <a:lnSpc>
                <a:spcPts val="2659"/>
              </a:lnSpc>
            </a:pPr>
            <a:endParaRPr>
              <a:solidFill>
                <a:prstClr val="black"/>
              </a:solidFill>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6241"/>
            <a:ext cx="12636552" cy="7970759"/>
          </a:xfrm>
          <a:prstGeom prst="rect">
            <a:avLst/>
          </a:prstGeom>
        </p:spPr>
      </p:pic>
      <p:sp>
        <p:nvSpPr>
          <p:cNvPr id="16" name="Rectangle 15"/>
          <p:cNvSpPr/>
          <p:nvPr/>
        </p:nvSpPr>
        <p:spPr>
          <a:xfrm>
            <a:off x="1621862" y="626646"/>
            <a:ext cx="15828083" cy="707886"/>
          </a:xfrm>
          <a:prstGeom prst="rect">
            <a:avLst/>
          </a:prstGeom>
        </p:spPr>
        <p:txBody>
          <a:bodyPr wrap="square">
            <a:spAutoFit/>
          </a:bodyPr>
          <a:lstStyle/>
          <a:p>
            <a:r>
              <a:rPr lang="vi-VN" sz="4000" i="1" dirty="0" smtClean="0">
                <a:solidFill>
                  <a:srgbClr val="002060"/>
                </a:solidFill>
                <a:latin typeface="Arial" panose="020B0604020202020204" pitchFamily="34" charset="0"/>
                <a:cs typeface="Arial" panose="020B0604020202020204" pitchFamily="34" charset="0"/>
              </a:rPr>
              <a:t>Qua thí nghiệm và quan </a:t>
            </a:r>
            <a:r>
              <a:rPr lang="vi-VN" sz="4000" i="1" dirty="0">
                <a:solidFill>
                  <a:srgbClr val="002060"/>
                </a:solidFill>
                <a:latin typeface="Arial" panose="020B0604020202020204" pitchFamily="34" charset="0"/>
                <a:cs typeface="Arial" panose="020B0604020202020204" pitchFamily="34" charset="0"/>
              </a:rPr>
              <a:t>sát </a:t>
            </a:r>
            <a:r>
              <a:rPr lang="en-US" sz="4000" i="1" dirty="0" err="1">
                <a:solidFill>
                  <a:srgbClr val="002060"/>
                </a:solidFill>
                <a:latin typeface="Arial" panose="020B0604020202020204" pitchFamily="34" charset="0"/>
                <a:cs typeface="Arial" panose="020B0604020202020204" pitchFamily="34" charset="0"/>
              </a:rPr>
              <a:t>hình</a:t>
            </a:r>
            <a:r>
              <a:rPr lang="en-US" sz="4000" i="1" dirty="0">
                <a:solidFill>
                  <a:srgbClr val="002060"/>
                </a:solidFill>
                <a:latin typeface="Arial" panose="020B0604020202020204" pitchFamily="34" charset="0"/>
                <a:cs typeface="Arial" panose="020B0604020202020204" pitchFamily="34" charset="0"/>
              </a:rPr>
              <a:t> 2 </a:t>
            </a:r>
            <a:r>
              <a:rPr lang="en-US" sz="4000" i="1" dirty="0" err="1">
                <a:solidFill>
                  <a:srgbClr val="002060"/>
                </a:solidFill>
                <a:latin typeface="Arial" panose="020B0604020202020204" pitchFamily="34" charset="0"/>
                <a:cs typeface="Arial" panose="020B0604020202020204" pitchFamily="34" charset="0"/>
              </a:rPr>
              <a:t>trang</a:t>
            </a:r>
            <a:r>
              <a:rPr lang="en-US" sz="4000" i="1" dirty="0">
                <a:solidFill>
                  <a:srgbClr val="002060"/>
                </a:solidFill>
                <a:latin typeface="Arial" panose="020B0604020202020204" pitchFamily="34" charset="0"/>
                <a:cs typeface="Arial" panose="020B0604020202020204" pitchFamily="34" charset="0"/>
              </a:rPr>
              <a:t> 25 SGK </a:t>
            </a:r>
            <a:r>
              <a:rPr lang="vi-VN" sz="4000" i="1" dirty="0">
                <a:solidFill>
                  <a:srgbClr val="002060"/>
                </a:solidFill>
                <a:latin typeface="Arial" panose="020B0604020202020204" pitchFamily="34" charset="0"/>
                <a:cs typeface="Arial" panose="020B0604020202020204" pitchFamily="34" charset="0"/>
              </a:rPr>
              <a:t>và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câu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hỏi</a:t>
            </a:r>
            <a:r>
              <a:rPr lang="en-US" sz="4000" i="1" dirty="0">
                <a:solidFill>
                  <a:srgbClr val="002060"/>
                </a:solidFill>
                <a:latin typeface="Arial" panose="020B0604020202020204" pitchFamily="34" charset="0"/>
                <a:cs typeface="Arial" panose="020B0604020202020204" pitchFamily="34" charset="0"/>
              </a:rPr>
              <a:t>:</a:t>
            </a:r>
          </a:p>
        </p:txBody>
      </p:sp>
      <p:grpSp>
        <p:nvGrpSpPr>
          <p:cNvPr id="19" name="Group 18"/>
          <p:cNvGrpSpPr/>
          <p:nvPr/>
        </p:nvGrpSpPr>
        <p:grpSpPr>
          <a:xfrm rot="304456">
            <a:off x="11878850" y="3132625"/>
            <a:ext cx="6471769" cy="4738274"/>
            <a:chOff x="12437315" y="3231279"/>
            <a:chExt cx="6478212" cy="3351354"/>
          </a:xfrm>
        </p:grpSpPr>
        <p:sp>
          <p:nvSpPr>
            <p:cNvPr id="17" name="Cloud Callout 16"/>
            <p:cNvSpPr/>
            <p:nvPr/>
          </p:nvSpPr>
          <p:spPr>
            <a:xfrm rot="309979">
              <a:off x="12437315" y="3231279"/>
              <a:ext cx="6478212" cy="3351354"/>
            </a:xfrm>
            <a:prstGeom prst="cloudCallout">
              <a:avLst>
                <a:gd name="adj1" fmla="val -44113"/>
                <a:gd name="adj2" fmla="val 80834"/>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1295544">
              <a:off x="12906737" y="3993242"/>
              <a:ext cx="5564134" cy="2024504"/>
            </a:xfrm>
            <a:prstGeom prst="rect">
              <a:avLst/>
            </a:prstGeom>
          </p:spPr>
          <p:txBody>
            <a:bodyPr wrap="square">
              <a:spAutoFit/>
            </a:bodyPr>
            <a:lstStyle/>
            <a:p>
              <a:pPr algn="ctr">
                <a:lnSpc>
                  <a:spcPct val="150000"/>
                </a:lnSpc>
              </a:pPr>
              <a:r>
                <a:rPr lang="vi-VN" sz="4000" dirty="0">
                  <a:solidFill>
                    <a:srgbClr val="C00000"/>
                  </a:solidFill>
                </a:rPr>
                <a:t>Không khí có vai trò như thế nào đối với sự sống?</a:t>
              </a:r>
              <a:endParaRPr lang="en-US" sz="4000" dirty="0">
                <a:solidFill>
                  <a:srgbClr val="C00000"/>
                </a:solidFill>
              </a:endParaRPr>
            </a:p>
          </p:txBody>
        </p:sp>
      </p:grpSp>
    </p:spTree>
    <p:extLst>
      <p:ext uri="{BB962C8B-B14F-4D97-AF65-F5344CB8AC3E}">
        <p14:creationId xmlns:p14="http://schemas.microsoft.com/office/powerpoint/2010/main" val="402415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3" presetClass="entr" presetSubtype="5"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vertical)">
                                      <p:cBhvr>
                                        <p:cTn id="10" dur="500"/>
                                        <p:tgtEl>
                                          <p:spTgt spid="15"/>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DE2E8"/>
        </a:solidFill>
        <a:effectLst/>
      </p:bgPr>
    </p:bg>
    <p:spTree>
      <p:nvGrpSpPr>
        <p:cNvPr id="1" name=""/>
        <p:cNvGrpSpPr/>
        <p:nvPr/>
      </p:nvGrpSpPr>
      <p:grpSpPr>
        <a:xfrm>
          <a:off x="0" y="0"/>
          <a:ext cx="0" cy="0"/>
          <a:chOff x="0" y="0"/>
          <a:chExt cx="0" cy="0"/>
        </a:xfrm>
      </p:grpSpPr>
      <p:sp>
        <p:nvSpPr>
          <p:cNvPr id="6" name="Freeform 6"/>
          <p:cNvSpPr/>
          <p:nvPr/>
        </p:nvSpPr>
        <p:spPr>
          <a:xfrm>
            <a:off x="15223501" y="756860"/>
            <a:ext cx="2242259" cy="1171580"/>
          </a:xfrm>
          <a:custGeom>
            <a:avLst/>
            <a:gdLst/>
            <a:ahLst/>
            <a:cxnLst/>
            <a:rect l="l" t="t" r="r" b="b"/>
            <a:pathLst>
              <a:path w="2242259" h="1171580">
                <a:moveTo>
                  <a:pt x="0" y="0"/>
                </a:moveTo>
                <a:lnTo>
                  <a:pt x="2242258" y="0"/>
                </a:lnTo>
                <a:lnTo>
                  <a:pt x="2242258" y="1171581"/>
                </a:lnTo>
                <a:lnTo>
                  <a:pt x="0" y="1171581"/>
                </a:lnTo>
                <a:lnTo>
                  <a:pt x="0" y="0"/>
                </a:lnTo>
                <a:close/>
              </a:path>
            </a:pathLst>
          </a:custGeom>
          <a:blipFill>
            <a:blip r:embed="rId2"/>
            <a:stretch>
              <a:fillRect/>
            </a:stretch>
          </a:blipFill>
        </p:spPr>
      </p:sp>
      <p:sp>
        <p:nvSpPr>
          <p:cNvPr id="8" name="Freeform 8"/>
          <p:cNvSpPr/>
          <p:nvPr/>
        </p:nvSpPr>
        <p:spPr>
          <a:xfrm>
            <a:off x="-1073403" y="-736666"/>
            <a:ext cx="2908804" cy="2983389"/>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3"/>
            <a:stretch>
              <a:fillRect/>
            </a:stretch>
          </a:blipFill>
        </p:spPr>
      </p:sp>
      <p:sp>
        <p:nvSpPr>
          <p:cNvPr id="9" name="Freeform 9"/>
          <p:cNvSpPr/>
          <p:nvPr/>
        </p:nvSpPr>
        <p:spPr>
          <a:xfrm>
            <a:off x="737332" y="1023674"/>
            <a:ext cx="2059283" cy="1019345"/>
          </a:xfrm>
          <a:custGeom>
            <a:avLst/>
            <a:gdLst/>
            <a:ahLst/>
            <a:cxnLst/>
            <a:rect l="l" t="t" r="r" b="b"/>
            <a:pathLst>
              <a:path w="2059283" h="1019345">
                <a:moveTo>
                  <a:pt x="0" y="0"/>
                </a:moveTo>
                <a:lnTo>
                  <a:pt x="2059283" y="0"/>
                </a:lnTo>
                <a:lnTo>
                  <a:pt x="2059283" y="1019345"/>
                </a:lnTo>
                <a:lnTo>
                  <a:pt x="0" y="1019345"/>
                </a:lnTo>
                <a:lnTo>
                  <a:pt x="0" y="0"/>
                </a:lnTo>
                <a:close/>
              </a:path>
            </a:pathLst>
          </a:custGeom>
          <a:blipFill>
            <a:blip r:embed="rId4"/>
            <a:stretch>
              <a:fillRect/>
            </a:stretch>
          </a:blipFill>
        </p:spPr>
      </p:sp>
      <p:sp>
        <p:nvSpPr>
          <p:cNvPr id="12" name="TextBox 12"/>
          <p:cNvSpPr txBox="1"/>
          <p:nvPr/>
        </p:nvSpPr>
        <p:spPr>
          <a:xfrm>
            <a:off x="737332" y="2595085"/>
            <a:ext cx="3086100" cy="3230762"/>
          </a:xfrm>
          <a:prstGeom prst="rect">
            <a:avLst/>
          </a:prstGeom>
        </p:spPr>
        <p:txBody>
          <a:bodyPr lIns="50800" tIns="50800" rIns="50800" bIns="50800" rtlCol="0" anchor="ctr"/>
          <a:lstStyle/>
          <a:p>
            <a:pPr algn="ctr">
              <a:lnSpc>
                <a:spcPts val="2659"/>
              </a:lnSpc>
            </a:pPr>
            <a:endParaRPr>
              <a:solidFill>
                <a:prstClr val="black"/>
              </a:solidFill>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 y="2316241"/>
            <a:ext cx="13595539" cy="7544977"/>
          </a:xfrm>
          <a:prstGeom prst="rect">
            <a:avLst/>
          </a:prstGeom>
        </p:spPr>
      </p:pic>
      <p:cxnSp>
        <p:nvCxnSpPr>
          <p:cNvPr id="3" name="Straight Arrow Connector 2"/>
          <p:cNvCxnSpPr/>
          <p:nvPr/>
        </p:nvCxnSpPr>
        <p:spPr>
          <a:xfrm flipV="1">
            <a:off x="3823432" y="1714500"/>
            <a:ext cx="0" cy="1676400"/>
          </a:xfrm>
          <a:prstGeom prst="straightConnector1">
            <a:avLst/>
          </a:prstGeom>
          <a:ln w="76200">
            <a:solidFill>
              <a:srgbClr val="FF0000"/>
            </a:solidFill>
            <a:headEnd type="none" w="med" len="med"/>
            <a:tailEnd type="arrow" w="med" len="med"/>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761055" y="775738"/>
            <a:ext cx="10192214" cy="707886"/>
          </a:xfrm>
          <a:prstGeom prst="rect">
            <a:avLst/>
          </a:prstGeom>
        </p:spPr>
        <p:txBody>
          <a:bodyPr wrap="none">
            <a:spAutoFit/>
          </a:bodyPr>
          <a:lstStyle/>
          <a:p>
            <a:r>
              <a:rPr lang="vi-VN" sz="4000" dirty="0">
                <a:solidFill>
                  <a:srgbClr val="0070C0"/>
                </a:solidFill>
                <a:latin typeface="Arial" panose="020B0604020202020204" pitchFamily="34" charset="0"/>
                <a:cs typeface="Arial" panose="020B0604020202020204" pitchFamily="34" charset="0"/>
              </a:rPr>
              <a:t>Không khí giúp con người, động vật hô hấp.</a:t>
            </a:r>
            <a:endParaRPr lang="en-US" sz="4000" dirty="0">
              <a:solidFill>
                <a:srgbClr val="0070C0"/>
              </a:solidFill>
              <a:latin typeface="Arial" panose="020B0604020202020204" pitchFamily="34" charset="0"/>
              <a:cs typeface="Arial" panose="020B0604020202020204" pitchFamily="34" charset="0"/>
            </a:endParaRPr>
          </a:p>
        </p:txBody>
      </p:sp>
      <p:cxnSp>
        <p:nvCxnSpPr>
          <p:cNvPr id="14" name="Straight Arrow Connector 13"/>
          <p:cNvCxnSpPr/>
          <p:nvPr/>
        </p:nvCxnSpPr>
        <p:spPr>
          <a:xfrm rot="5400000" flipV="1">
            <a:off x="13791469" y="2857500"/>
            <a:ext cx="0" cy="1676400"/>
          </a:xfrm>
          <a:prstGeom prst="straightConnector1">
            <a:avLst/>
          </a:prstGeom>
          <a:ln w="76200">
            <a:solidFill>
              <a:srgbClr val="FF0000"/>
            </a:solidFill>
            <a:headEnd type="none" w="med" len="med"/>
            <a:tailEnd type="arrow" w="med" len="med"/>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4778076" y="3069974"/>
            <a:ext cx="3133107" cy="2748253"/>
          </a:xfrm>
          <a:prstGeom prst="rect">
            <a:avLst/>
          </a:prstGeom>
        </p:spPr>
        <p:txBody>
          <a:bodyPr wrap="square">
            <a:spAutoFit/>
          </a:bodyPr>
          <a:lstStyle/>
          <a:p>
            <a:pPr>
              <a:lnSpc>
                <a:spcPct val="150000"/>
              </a:lnSpc>
            </a:pPr>
            <a:r>
              <a:rPr lang="en-US" sz="4000" dirty="0" err="1">
                <a:solidFill>
                  <a:srgbClr val="0070C0"/>
                </a:solidFill>
                <a:latin typeface="Arial" panose="020B0604020202020204" pitchFamily="34" charset="0"/>
                <a:cs typeface="Arial" panose="020B0604020202020204" pitchFamily="34" charset="0"/>
              </a:rPr>
              <a:t>Không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khí</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giúp</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thực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vật</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quang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hợp</a:t>
            </a:r>
            <a:r>
              <a:rPr lang="en-US" sz="4000"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8920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79633" y="7765256"/>
            <a:ext cx="2376488" cy="217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50833" y="7672388"/>
            <a:ext cx="2376488"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53213" y="4555334"/>
            <a:ext cx="2369345" cy="204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03445" y="4555334"/>
            <a:ext cx="2355056" cy="204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22433" y="6312695"/>
            <a:ext cx="1754981" cy="164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a:grpSpLocks/>
          </p:cNvGrpSpPr>
          <p:nvPr/>
        </p:nvGrpSpPr>
        <p:grpSpPr bwMode="auto">
          <a:xfrm>
            <a:off x="11122820" y="5257800"/>
            <a:ext cx="5793581" cy="1600200"/>
            <a:chOff x="418429" y="2465042"/>
            <a:chExt cx="4396608" cy="1871084"/>
          </a:xfrm>
        </p:grpSpPr>
        <p:sp>
          <p:nvSpPr>
            <p:cNvPr id="26" name="Freeform: Shape 25"/>
            <p:cNvSpPr/>
            <p:nvPr/>
          </p:nvSpPr>
          <p:spPr>
            <a:xfrm>
              <a:off x="418429" y="2465042"/>
              <a:ext cx="4396608" cy="1865515"/>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50" dirty="0"/>
            </a:p>
          </p:txBody>
        </p:sp>
        <p:sp>
          <p:nvSpPr>
            <p:cNvPr id="11" name="Rectangle: Rounded Corners 10"/>
            <p:cNvSpPr/>
            <p:nvPr/>
          </p:nvSpPr>
          <p:spPr>
            <a:xfrm>
              <a:off x="765387" y="2492886"/>
              <a:ext cx="4035193" cy="18432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650" b="1" dirty="0" err="1">
                  <a:solidFill>
                    <a:srgbClr val="9C5043"/>
                  </a:solidFill>
                  <a:ea typeface="Tahoma" panose="020B0604030504040204" pitchFamily="34" charset="0"/>
                  <a:cs typeface="Arial" panose="020B0604020202020204" pitchFamily="34" charset="0"/>
                </a:rPr>
                <a:t>Hình</a:t>
              </a:r>
              <a:r>
                <a:rPr lang="en-US" sz="4650" b="1" dirty="0">
                  <a:solidFill>
                    <a:srgbClr val="9C5043"/>
                  </a:solidFill>
                  <a:ea typeface="Tahoma" panose="020B0604030504040204" pitchFamily="34" charset="0"/>
                  <a:cs typeface="Arial" panose="020B0604020202020204" pitchFamily="34" charset="0"/>
                </a:rPr>
                <a:t> </a:t>
              </a:r>
              <a:r>
                <a:rPr lang="en-US" sz="4650" b="1" dirty="0" err="1">
                  <a:solidFill>
                    <a:srgbClr val="9C5043"/>
                  </a:solidFill>
                  <a:ea typeface="Tahoma" panose="020B0604030504040204" pitchFamily="34" charset="0"/>
                  <a:cs typeface="Arial" panose="020B0604020202020204" pitchFamily="34" charset="0"/>
                </a:rPr>
                <a:t>quả</a:t>
              </a:r>
              <a:r>
                <a:rPr lang="en-US" sz="4650" b="1" dirty="0">
                  <a:solidFill>
                    <a:srgbClr val="9C5043"/>
                  </a:solidFill>
                  <a:ea typeface="Tahoma" panose="020B0604030504040204" pitchFamily="34" charset="0"/>
                  <a:cs typeface="Arial" panose="020B0604020202020204" pitchFamily="34" charset="0"/>
                </a:rPr>
                <a:t> </a:t>
              </a:r>
              <a:r>
                <a:rPr lang="en-US" sz="4650" b="1" dirty="0" err="1">
                  <a:solidFill>
                    <a:srgbClr val="9C5043"/>
                  </a:solidFill>
                  <a:ea typeface="Tahoma" panose="020B0604030504040204" pitchFamily="34" charset="0"/>
                  <a:cs typeface="Arial" panose="020B0604020202020204" pitchFamily="34" charset="0"/>
                </a:rPr>
                <a:t>bầu</a:t>
              </a:r>
              <a:endParaRPr lang="en-US" sz="4650" b="1" dirty="0">
                <a:solidFill>
                  <a:srgbClr val="9C5043"/>
                </a:solidFill>
                <a:ea typeface="Tahoma" panose="020B0604030504040204" pitchFamily="34" charset="0"/>
                <a:cs typeface="Arial" panose="020B0604020202020204" pitchFamily="34" charset="0"/>
              </a:endParaRPr>
            </a:p>
          </p:txBody>
        </p:sp>
      </p:grpSp>
      <p:grpSp>
        <p:nvGrpSpPr>
          <p:cNvPr id="17" name="Group 16"/>
          <p:cNvGrpSpPr>
            <a:grpSpLocks/>
          </p:cNvGrpSpPr>
          <p:nvPr/>
        </p:nvGrpSpPr>
        <p:grpSpPr bwMode="auto">
          <a:xfrm>
            <a:off x="571500" y="7772400"/>
            <a:ext cx="6181725" cy="1647825"/>
            <a:chOff x="-135288" y="4651605"/>
            <a:chExt cx="4950325" cy="1863939"/>
          </a:xfrm>
        </p:grpSpPr>
        <p:sp>
          <p:nvSpPr>
            <p:cNvPr id="30" name="Freeform: Shape 29"/>
            <p:cNvSpPr/>
            <p:nvPr/>
          </p:nvSpPr>
          <p:spPr>
            <a:xfrm flipH="1">
              <a:off x="427250" y="4651605"/>
              <a:ext cx="4387787"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50"/>
            </a:p>
          </p:txBody>
        </p:sp>
        <p:sp>
          <p:nvSpPr>
            <p:cNvPr id="37" name="Rectangle: Rounded Corners 36"/>
            <p:cNvSpPr/>
            <p:nvPr/>
          </p:nvSpPr>
          <p:spPr>
            <a:xfrm>
              <a:off x="-135288" y="4651605"/>
              <a:ext cx="4584199" cy="18450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650" b="1" dirty="0" err="1">
                  <a:solidFill>
                    <a:srgbClr val="9C5043"/>
                  </a:solidFill>
                  <a:ea typeface="Tahoma" panose="020B0604030504040204" pitchFamily="34" charset="0"/>
                  <a:cs typeface="Arial" panose="020B0604020202020204" pitchFamily="34" charset="0"/>
                </a:rPr>
                <a:t>Hình</a:t>
              </a:r>
              <a:r>
                <a:rPr lang="en-US" sz="4650" b="1" dirty="0">
                  <a:solidFill>
                    <a:srgbClr val="9C5043"/>
                  </a:solidFill>
                  <a:ea typeface="Tahoma" panose="020B0604030504040204" pitchFamily="34" charset="0"/>
                  <a:cs typeface="Arial" panose="020B0604020202020204" pitchFamily="34" charset="0"/>
                </a:rPr>
                <a:t> </a:t>
              </a:r>
              <a:r>
                <a:rPr lang="en-US" sz="4650" b="1" dirty="0" err="1">
                  <a:solidFill>
                    <a:srgbClr val="9C5043"/>
                  </a:solidFill>
                  <a:ea typeface="Tahoma" panose="020B0604030504040204" pitchFamily="34" charset="0"/>
                  <a:cs typeface="Arial" panose="020B0604020202020204" pitchFamily="34" charset="0"/>
                </a:rPr>
                <a:t>tròn</a:t>
              </a:r>
              <a:endParaRPr lang="en-US" sz="4650" b="1" dirty="0">
                <a:solidFill>
                  <a:srgbClr val="9C5043"/>
                </a:solidFill>
                <a:ea typeface="Tahoma" panose="020B0604030504040204" pitchFamily="34" charset="0"/>
                <a:cs typeface="Arial" panose="020B0604020202020204" pitchFamily="34" charset="0"/>
              </a:endParaRPr>
            </a:p>
          </p:txBody>
        </p:sp>
      </p:grpSp>
      <p:grpSp>
        <p:nvGrpSpPr>
          <p:cNvPr id="18" name="Group 17"/>
          <p:cNvGrpSpPr>
            <a:grpSpLocks/>
          </p:cNvGrpSpPr>
          <p:nvPr/>
        </p:nvGrpSpPr>
        <p:grpSpPr bwMode="auto">
          <a:xfrm>
            <a:off x="1257300" y="5257801"/>
            <a:ext cx="5600700" cy="1712120"/>
            <a:chOff x="7363195" y="2465042"/>
            <a:chExt cx="4410376" cy="1864387"/>
          </a:xfrm>
        </p:grpSpPr>
        <p:sp>
          <p:nvSpPr>
            <p:cNvPr id="58" name="Freeform: Shape 57"/>
            <p:cNvSpPr/>
            <p:nvPr/>
          </p:nvSpPr>
          <p:spPr>
            <a:xfrm flipH="1">
              <a:off x="7378196" y="2465042"/>
              <a:ext cx="4395375" cy="1864387"/>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50" dirty="0"/>
            </a:p>
          </p:txBody>
        </p:sp>
        <p:sp>
          <p:nvSpPr>
            <p:cNvPr id="38" name="Rectangle: Rounded Corners 37"/>
            <p:cNvSpPr/>
            <p:nvPr/>
          </p:nvSpPr>
          <p:spPr>
            <a:xfrm>
              <a:off x="7363195" y="2485786"/>
              <a:ext cx="4035344" cy="18436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650" b="1" dirty="0" err="1">
                  <a:solidFill>
                    <a:srgbClr val="9C5043"/>
                  </a:solidFill>
                  <a:ea typeface="Tahoma" panose="020B0604030504040204" pitchFamily="34" charset="0"/>
                  <a:cs typeface="Arial" panose="020B0604020202020204" pitchFamily="34" charset="0"/>
                </a:rPr>
                <a:t>Hình</a:t>
              </a:r>
              <a:r>
                <a:rPr lang="en-US" sz="4650" b="1" dirty="0">
                  <a:solidFill>
                    <a:srgbClr val="9C5043"/>
                  </a:solidFill>
                  <a:ea typeface="Tahoma" panose="020B0604030504040204" pitchFamily="34" charset="0"/>
                  <a:cs typeface="Arial" panose="020B0604020202020204" pitchFamily="34" charset="0"/>
                </a:rPr>
                <a:t> </a:t>
              </a:r>
              <a:r>
                <a:rPr lang="en-US" sz="4650" b="1" dirty="0" err="1">
                  <a:solidFill>
                    <a:srgbClr val="9C5043"/>
                  </a:solidFill>
                  <a:ea typeface="Tahoma" panose="020B0604030504040204" pitchFamily="34" charset="0"/>
                  <a:cs typeface="Arial" panose="020B0604020202020204" pitchFamily="34" charset="0"/>
                </a:rPr>
                <a:t>vuông</a:t>
              </a:r>
              <a:endParaRPr lang="en-US" sz="4650" b="1" dirty="0">
                <a:solidFill>
                  <a:srgbClr val="9C5043"/>
                </a:solidFill>
                <a:ea typeface="Tahoma" panose="020B0604030504040204" pitchFamily="34" charset="0"/>
                <a:cs typeface="Arial" panose="020B0604020202020204" pitchFamily="34" charset="0"/>
              </a:endParaRPr>
            </a:p>
          </p:txBody>
        </p:sp>
      </p:grpSp>
      <p:grpSp>
        <p:nvGrpSpPr>
          <p:cNvPr id="19" name="Group 18"/>
          <p:cNvGrpSpPr>
            <a:grpSpLocks/>
          </p:cNvGrpSpPr>
          <p:nvPr/>
        </p:nvGrpSpPr>
        <p:grpSpPr bwMode="auto">
          <a:xfrm>
            <a:off x="11118057" y="7772400"/>
            <a:ext cx="6026943" cy="1647825"/>
            <a:chOff x="7386970" y="4651605"/>
            <a:chExt cx="4403728" cy="1863939"/>
          </a:xfrm>
        </p:grpSpPr>
        <p:sp>
          <p:nvSpPr>
            <p:cNvPr id="59" name="Freeform: Shape 58"/>
            <p:cNvSpPr/>
            <p:nvPr/>
          </p:nvSpPr>
          <p:spPr>
            <a:xfrm>
              <a:off x="7386970" y="4651605"/>
              <a:ext cx="4386329"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50"/>
            </a:p>
          </p:txBody>
        </p:sp>
        <p:sp>
          <p:nvSpPr>
            <p:cNvPr id="39" name="Rectangle: Rounded Corners 38"/>
            <p:cNvSpPr/>
            <p:nvPr/>
          </p:nvSpPr>
          <p:spPr>
            <a:xfrm>
              <a:off x="7755832" y="4651605"/>
              <a:ext cx="4034866" cy="18450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650" b="1" dirty="0" err="1">
                  <a:solidFill>
                    <a:srgbClr val="9C5043"/>
                  </a:solidFill>
                  <a:ea typeface="Tahoma" panose="020B0604030504040204" pitchFamily="34" charset="0"/>
                  <a:cs typeface="Arial" panose="020B0604020202020204" pitchFamily="34" charset="0"/>
                </a:rPr>
                <a:t>Không</a:t>
              </a:r>
              <a:r>
                <a:rPr lang="en-US" sz="4650" b="1" dirty="0">
                  <a:solidFill>
                    <a:srgbClr val="9C5043"/>
                  </a:solidFill>
                  <a:ea typeface="Tahoma" panose="020B0604030504040204" pitchFamily="34" charset="0"/>
                  <a:cs typeface="Arial" panose="020B0604020202020204" pitchFamily="34" charset="0"/>
                </a:rPr>
                <a:t> </a:t>
              </a:r>
              <a:r>
                <a:rPr lang="en-US" sz="4650" b="1" dirty="0" err="1">
                  <a:solidFill>
                    <a:srgbClr val="9C5043"/>
                  </a:solidFill>
                  <a:ea typeface="Tahoma" panose="020B0604030504040204" pitchFamily="34" charset="0"/>
                  <a:cs typeface="Arial" panose="020B0604020202020204" pitchFamily="34" charset="0"/>
                </a:rPr>
                <a:t>có</a:t>
              </a:r>
              <a:r>
                <a:rPr lang="en-US" sz="4650" b="1" dirty="0">
                  <a:solidFill>
                    <a:srgbClr val="9C5043"/>
                  </a:solidFill>
                  <a:ea typeface="Tahoma" panose="020B0604030504040204" pitchFamily="34" charset="0"/>
                  <a:cs typeface="Arial" panose="020B0604020202020204" pitchFamily="34" charset="0"/>
                </a:rPr>
                <a:t> </a:t>
              </a:r>
              <a:r>
                <a:rPr lang="en-US" sz="4650" b="1" dirty="0" err="1">
                  <a:solidFill>
                    <a:srgbClr val="9C5043"/>
                  </a:solidFill>
                  <a:ea typeface="Tahoma" panose="020B0604030504040204" pitchFamily="34" charset="0"/>
                  <a:cs typeface="Arial" panose="020B0604020202020204" pitchFamily="34" charset="0"/>
                </a:rPr>
                <a:t>hình</a:t>
              </a:r>
              <a:r>
                <a:rPr lang="en-US" sz="4650" b="1" dirty="0">
                  <a:solidFill>
                    <a:srgbClr val="9C5043"/>
                  </a:solidFill>
                  <a:ea typeface="Tahoma" panose="020B0604030504040204" pitchFamily="34" charset="0"/>
                  <a:cs typeface="Arial" panose="020B0604020202020204" pitchFamily="34" charset="0"/>
                </a:rPr>
                <a:t> </a:t>
              </a:r>
              <a:r>
                <a:rPr lang="en-US" sz="4650" b="1" dirty="0" err="1">
                  <a:solidFill>
                    <a:srgbClr val="9C5043"/>
                  </a:solidFill>
                  <a:ea typeface="Tahoma" panose="020B0604030504040204" pitchFamily="34" charset="0"/>
                  <a:cs typeface="Arial" panose="020B0604020202020204" pitchFamily="34" charset="0"/>
                </a:rPr>
                <a:t>dạng</a:t>
              </a:r>
              <a:r>
                <a:rPr lang="en-US" sz="4650" b="1" dirty="0">
                  <a:solidFill>
                    <a:srgbClr val="9C5043"/>
                  </a:solidFill>
                  <a:ea typeface="Tahoma" panose="020B0604030504040204" pitchFamily="34" charset="0"/>
                  <a:cs typeface="Arial" panose="020B0604020202020204" pitchFamily="34" charset="0"/>
                </a:rPr>
                <a:t> </a:t>
              </a:r>
              <a:r>
                <a:rPr lang="en-US" sz="4650" b="1" dirty="0" err="1">
                  <a:solidFill>
                    <a:srgbClr val="9C5043"/>
                  </a:solidFill>
                  <a:ea typeface="Tahoma" panose="020B0604030504040204" pitchFamily="34" charset="0"/>
                  <a:cs typeface="Arial" panose="020B0604020202020204" pitchFamily="34" charset="0"/>
                </a:rPr>
                <a:t>nhất</a:t>
              </a:r>
              <a:r>
                <a:rPr lang="en-US" sz="4650" b="1" dirty="0">
                  <a:solidFill>
                    <a:srgbClr val="9C5043"/>
                  </a:solidFill>
                  <a:ea typeface="Tahoma" panose="020B0604030504040204" pitchFamily="34" charset="0"/>
                  <a:cs typeface="Arial" panose="020B0604020202020204" pitchFamily="34" charset="0"/>
                </a:rPr>
                <a:t> </a:t>
              </a:r>
              <a:r>
                <a:rPr lang="en-US" sz="4650" b="1" dirty="0" err="1">
                  <a:solidFill>
                    <a:srgbClr val="9C5043"/>
                  </a:solidFill>
                  <a:ea typeface="Tahoma" panose="020B0604030504040204" pitchFamily="34" charset="0"/>
                  <a:cs typeface="Arial" panose="020B0604020202020204" pitchFamily="34" charset="0"/>
                </a:rPr>
                <a:t>định</a:t>
              </a:r>
              <a:endParaRPr lang="en-US" sz="4650" b="1" dirty="0">
                <a:solidFill>
                  <a:srgbClr val="9C5043"/>
                </a:solidFill>
                <a:ea typeface="Tahoma" panose="020B0604030504040204" pitchFamily="34" charset="0"/>
                <a:cs typeface="Arial" panose="020B0604020202020204" pitchFamily="34" charset="0"/>
              </a:endParaRPr>
            </a:p>
          </p:txBody>
        </p:sp>
      </p:grpSp>
      <p:grpSp>
        <p:nvGrpSpPr>
          <p:cNvPr id="31" name="Group 30"/>
          <p:cNvGrpSpPr>
            <a:grpSpLocks/>
          </p:cNvGrpSpPr>
          <p:nvPr/>
        </p:nvGrpSpPr>
        <p:grpSpPr bwMode="auto">
          <a:xfrm>
            <a:off x="1600200" y="685800"/>
            <a:ext cx="14058900" cy="2259808"/>
            <a:chOff x="150128" y="102542"/>
            <a:chExt cx="11127473" cy="2009400"/>
          </a:xfrm>
        </p:grpSpPr>
        <p:grpSp>
          <p:nvGrpSpPr>
            <p:cNvPr id="28686" name="Group 9"/>
            <p:cNvGrpSpPr>
              <a:grpSpLocks/>
            </p:cNvGrpSpPr>
            <p:nvPr/>
          </p:nvGrpSpPr>
          <p:grpSpPr bwMode="auto">
            <a:xfrm>
              <a:off x="1107065" y="248000"/>
              <a:ext cx="10170536" cy="1863939"/>
              <a:chOff x="1107064" y="247999"/>
              <a:chExt cx="10404597" cy="1863939"/>
            </a:xfrm>
          </p:grpSpPr>
          <p:pic>
            <p:nvPicPr>
              <p:cNvPr id="28689"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07064" y="247999"/>
                <a:ext cx="10404597" cy="186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7912" y="360863"/>
                <a:ext cx="9698389" cy="1619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4200" b="1" dirty="0" err="1">
                    <a:solidFill>
                      <a:schemeClr val="tx1"/>
                    </a:solidFill>
                    <a:latin typeface="+mj-lt"/>
                  </a:rPr>
                  <a:t>Không</a:t>
                </a:r>
                <a:r>
                  <a:rPr lang="en-US" sz="4200" b="1" dirty="0">
                    <a:solidFill>
                      <a:schemeClr val="tx1"/>
                    </a:solidFill>
                    <a:latin typeface="+mj-lt"/>
                  </a:rPr>
                  <a:t> </a:t>
                </a:r>
                <a:r>
                  <a:rPr lang="en-US" sz="4200" b="1" dirty="0" err="1">
                    <a:solidFill>
                      <a:schemeClr val="tx1"/>
                    </a:solidFill>
                    <a:latin typeface="+mj-lt"/>
                  </a:rPr>
                  <a:t>khí</a:t>
                </a:r>
                <a:r>
                  <a:rPr lang="en-US" sz="4200" b="1" dirty="0">
                    <a:solidFill>
                      <a:schemeClr val="tx1"/>
                    </a:solidFill>
                    <a:latin typeface="+mj-lt"/>
                  </a:rPr>
                  <a:t> </a:t>
                </a:r>
                <a:r>
                  <a:rPr lang="en-US" sz="4200" b="1" dirty="0" err="1">
                    <a:solidFill>
                      <a:schemeClr val="tx1"/>
                    </a:solidFill>
                    <a:latin typeface="+mj-lt"/>
                  </a:rPr>
                  <a:t>có</a:t>
                </a:r>
                <a:r>
                  <a:rPr lang="en-US" sz="4200" b="1" dirty="0">
                    <a:solidFill>
                      <a:schemeClr val="tx1"/>
                    </a:solidFill>
                    <a:latin typeface="+mj-lt"/>
                  </a:rPr>
                  <a:t> </a:t>
                </a:r>
                <a:r>
                  <a:rPr lang="en-US" sz="4200" b="1" dirty="0" err="1">
                    <a:solidFill>
                      <a:schemeClr val="tx1"/>
                    </a:solidFill>
                    <a:latin typeface="+mj-lt"/>
                  </a:rPr>
                  <a:t>hình</a:t>
                </a:r>
                <a:r>
                  <a:rPr lang="en-US" sz="4200" b="1" dirty="0">
                    <a:solidFill>
                      <a:schemeClr val="tx1"/>
                    </a:solidFill>
                    <a:latin typeface="+mj-lt"/>
                  </a:rPr>
                  <a:t> </a:t>
                </a:r>
                <a:r>
                  <a:rPr lang="en-US" sz="4200" b="1" dirty="0" err="1">
                    <a:solidFill>
                      <a:schemeClr val="tx1"/>
                    </a:solidFill>
                    <a:latin typeface="+mj-lt"/>
                  </a:rPr>
                  <a:t>dạng</a:t>
                </a:r>
                <a:r>
                  <a:rPr lang="en-US" sz="4200" b="1" dirty="0">
                    <a:solidFill>
                      <a:schemeClr val="tx1"/>
                    </a:solidFill>
                    <a:latin typeface="+mj-lt"/>
                  </a:rPr>
                  <a:t> </a:t>
                </a:r>
                <a:r>
                  <a:rPr lang="en-US" sz="4200" b="1" dirty="0" err="1">
                    <a:solidFill>
                      <a:schemeClr val="tx1"/>
                    </a:solidFill>
                    <a:latin typeface="+mj-lt"/>
                  </a:rPr>
                  <a:t>như</a:t>
                </a:r>
                <a:r>
                  <a:rPr lang="en-US" sz="4200" b="1" dirty="0">
                    <a:solidFill>
                      <a:schemeClr val="tx1"/>
                    </a:solidFill>
                    <a:latin typeface="+mj-lt"/>
                  </a:rPr>
                  <a:t> </a:t>
                </a:r>
                <a:r>
                  <a:rPr lang="en-US" sz="4200" b="1" dirty="0" err="1">
                    <a:solidFill>
                      <a:schemeClr val="tx1"/>
                    </a:solidFill>
                    <a:latin typeface="+mj-lt"/>
                  </a:rPr>
                  <a:t>thế</a:t>
                </a:r>
                <a:r>
                  <a:rPr lang="en-US" sz="4200" b="1" dirty="0">
                    <a:solidFill>
                      <a:schemeClr val="tx1"/>
                    </a:solidFill>
                    <a:latin typeface="+mj-lt"/>
                  </a:rPr>
                  <a:t> </a:t>
                </a:r>
                <a:r>
                  <a:rPr lang="en-US" sz="4200" b="1" dirty="0" err="1">
                    <a:solidFill>
                      <a:schemeClr val="tx1"/>
                    </a:solidFill>
                    <a:latin typeface="+mj-lt"/>
                  </a:rPr>
                  <a:t>nào</a:t>
                </a:r>
                <a:r>
                  <a:rPr lang="en-US" sz="4200" b="1" dirty="0">
                    <a:solidFill>
                      <a:schemeClr val="tx1"/>
                    </a:solidFill>
                    <a:latin typeface="+mj-lt"/>
                  </a:rPr>
                  <a:t>?</a:t>
                </a:r>
              </a:p>
            </p:txBody>
          </p:sp>
        </p:grpSp>
        <p:pic>
          <p:nvPicPr>
            <p:cNvPr id="28687"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65942" y="418612"/>
              <a:ext cx="2009400" cy="137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506343" y="723859"/>
              <a:ext cx="910326" cy="728652"/>
            </a:xfrm>
            <a:prstGeom prst="rect">
              <a:avLst/>
            </a:prstGeom>
            <a:noFill/>
          </p:spPr>
          <p:txBody>
            <a:bodyPr anchor="ctr">
              <a:spAutoFit/>
            </a:bodyPr>
            <a:lstStyle/>
            <a:p>
              <a:pPr algn="ctr">
                <a:defRPr/>
              </a:pPr>
              <a:r>
                <a:rPr lang="en-US" sz="4725" b="1" dirty="0">
                  <a:latin typeface="+mj-lt"/>
                </a:rPr>
                <a:t>01</a:t>
              </a:r>
            </a:p>
          </p:txBody>
        </p:sp>
      </p:grpSp>
      <p:sp>
        <p:nvSpPr>
          <p:cNvPr id="8" name="Oval 7"/>
          <p:cNvSpPr>
            <a:spLocks noChangeArrowheads="1"/>
          </p:cNvSpPr>
          <p:nvPr/>
        </p:nvSpPr>
        <p:spPr bwMode="auto">
          <a:xfrm>
            <a:off x="9029700" y="7772400"/>
            <a:ext cx="1600200" cy="14859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endParaRPr lang="en-GB" altLang="en-US" sz="5400"/>
          </a:p>
        </p:txBody>
      </p:sp>
    </p:spTree>
    <p:extLst>
      <p:ext uri="{BB962C8B-B14F-4D97-AF65-F5344CB8AC3E}">
        <p14:creationId xmlns:p14="http://schemas.microsoft.com/office/powerpoint/2010/main" val="4085273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nodeType="afterGroup">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nodeType="afterGroup">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nodeType="afterGroup">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nodeType="afterGroup">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nodeType="afterGroup">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down)">
                                      <p:cBhvr>
                                        <p:cTn id="65" dur="580">
                                          <p:stCondLst>
                                            <p:cond delay="0"/>
                                          </p:stCondLst>
                                        </p:cTn>
                                        <p:tgtEl>
                                          <p:spTgt spid="8"/>
                                        </p:tgtEl>
                                      </p:cBhvr>
                                    </p:animEffect>
                                    <p:anim calcmode="lin" valueType="num">
                                      <p:cBhvr>
                                        <p:cTn id="6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1" dur="26">
                                          <p:stCondLst>
                                            <p:cond delay="650"/>
                                          </p:stCondLst>
                                        </p:cTn>
                                        <p:tgtEl>
                                          <p:spTgt spid="8"/>
                                        </p:tgtEl>
                                      </p:cBhvr>
                                      <p:to x="100000" y="60000"/>
                                    </p:animScale>
                                    <p:animScale>
                                      <p:cBhvr>
                                        <p:cTn id="72" dur="166" decel="50000">
                                          <p:stCondLst>
                                            <p:cond delay="676"/>
                                          </p:stCondLst>
                                        </p:cTn>
                                        <p:tgtEl>
                                          <p:spTgt spid="8"/>
                                        </p:tgtEl>
                                      </p:cBhvr>
                                      <p:to x="100000" y="100000"/>
                                    </p:animScale>
                                    <p:animScale>
                                      <p:cBhvr>
                                        <p:cTn id="73" dur="26">
                                          <p:stCondLst>
                                            <p:cond delay="1312"/>
                                          </p:stCondLst>
                                        </p:cTn>
                                        <p:tgtEl>
                                          <p:spTgt spid="8"/>
                                        </p:tgtEl>
                                      </p:cBhvr>
                                      <p:to x="100000" y="80000"/>
                                    </p:animScale>
                                    <p:animScale>
                                      <p:cBhvr>
                                        <p:cTn id="74" dur="166" decel="50000">
                                          <p:stCondLst>
                                            <p:cond delay="1338"/>
                                          </p:stCondLst>
                                        </p:cTn>
                                        <p:tgtEl>
                                          <p:spTgt spid="8"/>
                                        </p:tgtEl>
                                      </p:cBhvr>
                                      <p:to x="100000" y="100000"/>
                                    </p:animScale>
                                    <p:animScale>
                                      <p:cBhvr>
                                        <p:cTn id="75" dur="26">
                                          <p:stCondLst>
                                            <p:cond delay="1642"/>
                                          </p:stCondLst>
                                        </p:cTn>
                                        <p:tgtEl>
                                          <p:spTgt spid="8"/>
                                        </p:tgtEl>
                                      </p:cBhvr>
                                      <p:to x="100000" y="90000"/>
                                    </p:animScale>
                                    <p:animScale>
                                      <p:cBhvr>
                                        <p:cTn id="76" dur="166" decel="50000">
                                          <p:stCondLst>
                                            <p:cond delay="1668"/>
                                          </p:stCondLst>
                                        </p:cTn>
                                        <p:tgtEl>
                                          <p:spTgt spid="8"/>
                                        </p:tgtEl>
                                      </p:cBhvr>
                                      <p:to x="100000" y="100000"/>
                                    </p:animScale>
                                    <p:animScale>
                                      <p:cBhvr>
                                        <p:cTn id="77" dur="26">
                                          <p:stCondLst>
                                            <p:cond delay="1808"/>
                                          </p:stCondLst>
                                        </p:cTn>
                                        <p:tgtEl>
                                          <p:spTgt spid="8"/>
                                        </p:tgtEl>
                                      </p:cBhvr>
                                      <p:to x="100000" y="95000"/>
                                    </p:animScale>
                                    <p:animScale>
                                      <p:cBhvr>
                                        <p:cTn id="7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1752600" y="4000500"/>
            <a:ext cx="14754225" cy="3669507"/>
            <a:chOff x="1143000" y="1981200"/>
            <a:chExt cx="9836150" cy="2446338"/>
          </a:xfrm>
          <a:gradFill>
            <a:gsLst>
              <a:gs pos="0">
                <a:srgbClr val="98EAF4">
                  <a:alpha val="100000"/>
                </a:srgbClr>
              </a:gs>
              <a:gs pos="100000">
                <a:srgbClr val="DBEFFF">
                  <a:alpha val="100000"/>
                </a:srgbClr>
              </a:gs>
            </a:gsLst>
            <a:lin ang="5400000" scaled="0"/>
          </a:gradFill>
        </p:grpSpPr>
        <p:sp>
          <p:nvSpPr>
            <p:cNvPr id="6" name="AutoShape 14"/>
            <p:cNvSpPr>
              <a:spLocks noChangeArrowheads="1"/>
            </p:cNvSpPr>
            <p:nvPr/>
          </p:nvSpPr>
          <p:spPr bwMode="auto">
            <a:xfrm>
              <a:off x="1143000" y="1981200"/>
              <a:ext cx="9836150" cy="2446338"/>
            </a:xfrm>
            <a:prstGeom prst="roundRect">
              <a:avLst>
                <a:gd name="adj" fmla="val 16667"/>
              </a:avLst>
            </a:prstGeom>
            <a:grpFill/>
            <a:ln w="57150" cmpd="thinThick">
              <a:solidFill>
                <a:srgbClr val="FF3300"/>
              </a:solidFill>
              <a:round/>
            </a:ln>
            <a:effectLst/>
          </p:spPr>
          <p:txBody>
            <a:bodyPr wrap="none" anchor="ctr"/>
            <a:lstStyle/>
            <a:p>
              <a:pPr>
                <a:defRPr/>
              </a:pPr>
              <a:endParaRPr lang="en-US" sz="5400">
                <a:latin typeface="Arial" panose="020B0604020202020204"/>
              </a:endParaRPr>
            </a:p>
          </p:txBody>
        </p:sp>
        <p:sp>
          <p:nvSpPr>
            <p:cNvPr id="161797" name="Text Box 9"/>
            <p:cNvSpPr txBox="1">
              <a:spLocks noChangeArrowheads="1"/>
            </p:cNvSpPr>
            <p:nvPr/>
          </p:nvSpPr>
          <p:spPr bwMode="auto">
            <a:xfrm>
              <a:off x="1447800" y="2133600"/>
              <a:ext cx="9220200" cy="19820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rIns="68580">
              <a:spAutoFit/>
            </a:bodyPr>
            <a:lstStyle>
              <a:lvl1pPr>
                <a:spcBef>
                  <a:spcPts val="1000"/>
                </a:spcBef>
                <a:buClr>
                  <a:schemeClr val="accent1"/>
                </a:buClr>
                <a:buSzPct val="80000"/>
                <a:buFont typeface="Wingdings 3" panose="05040102010807070707" pitchFamily="18" charset="2"/>
                <a:buChar char=""/>
                <a:defRPr sz="32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lnSpc>
                  <a:spcPct val="130000"/>
                </a:lnSpc>
                <a:spcBef>
                  <a:spcPts val="450"/>
                </a:spcBef>
                <a:buClrTx/>
                <a:buSzTx/>
                <a:buNone/>
              </a:pPr>
              <a:r>
                <a:rPr lang="en-US" altLang="en-US" sz="4800" dirty="0">
                  <a:solidFill>
                    <a:srgbClr val="0000FF"/>
                  </a:solidFill>
                  <a:latin typeface="Times New Roman" panose="02020603050405020304" pitchFamily="18" charset="0"/>
                </a:rPr>
                <a:t>    </a:t>
              </a:r>
              <a:r>
                <a:rPr lang="en-US" altLang="en-US" sz="4800" dirty="0">
                  <a:solidFill>
                    <a:schemeClr val="tx1"/>
                  </a:solidFill>
                  <a:latin typeface="Times New Roman" panose="02020603050405020304" pitchFamily="18" charset="0"/>
                </a:rPr>
                <a:t>Con </a:t>
              </a:r>
              <a:r>
                <a:rPr lang="en-US" altLang="en-US" sz="4800" dirty="0" err="1">
                  <a:solidFill>
                    <a:schemeClr val="tx1"/>
                  </a:solidFill>
                  <a:latin typeface="Times New Roman" panose="02020603050405020304" pitchFamily="18" charset="0"/>
                </a:rPr>
                <a:t>người</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động</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vật</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cây</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cối</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đều</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phải</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cần</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có</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đủ</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không</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khí</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để</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sống</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Nếu</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thiếu</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không</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khí</a:t>
              </a:r>
              <a:r>
                <a:rPr lang="en-US" altLang="en-US" sz="4800" dirty="0">
                  <a:solidFill>
                    <a:schemeClr val="tx1"/>
                  </a:solidFill>
                  <a:latin typeface="Times New Roman" panose="02020603050405020304" pitchFamily="18" charset="0"/>
                </a:rPr>
                <a:t>, con </a:t>
              </a:r>
              <a:r>
                <a:rPr lang="en-US" altLang="en-US" sz="4800" dirty="0" err="1">
                  <a:solidFill>
                    <a:schemeClr val="tx1"/>
                  </a:solidFill>
                  <a:latin typeface="Times New Roman" panose="02020603050405020304" pitchFamily="18" charset="0"/>
                </a:rPr>
                <a:t>người</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động</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vật</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cây</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cối</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sẽ</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chết</a:t>
              </a:r>
              <a:r>
                <a:rPr lang="en-US" altLang="en-US" sz="4800" dirty="0">
                  <a:solidFill>
                    <a:schemeClr val="tx1"/>
                  </a:solidFill>
                  <a:latin typeface="Times New Roman" panose="02020603050405020304" pitchFamily="18" charset="0"/>
                </a:rPr>
                <a:t>.</a:t>
              </a:r>
              <a:endParaRPr lang="en-US" altLang="en-US" sz="4800" dirty="0">
                <a:solidFill>
                  <a:schemeClr val="tx1"/>
                </a:solidFill>
                <a:latin typeface="Times New Roman" panose="02020603050405020304" pitchFamily="18" charset="0"/>
                <a:cs typeface="Times New Roman" panose="02020603050405020304" pitchFamily="18" charset="0"/>
              </a:endParaRPr>
            </a:p>
          </p:txBody>
        </p:sp>
      </p:grpSp>
      <p:sp>
        <p:nvSpPr>
          <p:cNvPr id="161795" name="Rectangle 2"/>
          <p:cNvSpPr>
            <a:spLocks noChangeArrowheads="1"/>
          </p:cNvSpPr>
          <p:nvPr/>
        </p:nvSpPr>
        <p:spPr bwMode="auto">
          <a:xfrm>
            <a:off x="6400800" y="2171700"/>
            <a:ext cx="418717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sz="32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6300" dirty="0">
                <a:solidFill>
                  <a:srgbClr val="FF0000"/>
                </a:solidFill>
                <a:latin typeface="Times New Roman" panose="02020603050405020304" pitchFamily="18" charset="0"/>
              </a:rPr>
              <a:t>KẾT LUẬN</a:t>
            </a:r>
            <a:endParaRPr lang="en-US" altLang="en-US" sz="6300"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4404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438400" y="528098"/>
            <a:ext cx="12725400" cy="1551848"/>
            <a:chOff x="2837221" y="1781784"/>
            <a:chExt cx="8708848" cy="1620293"/>
          </a:xfrm>
        </p:grpSpPr>
        <p:grpSp>
          <p:nvGrpSpPr>
            <p:cNvPr id="2" name="Group 2"/>
            <p:cNvGrpSpPr/>
            <p:nvPr/>
          </p:nvGrpSpPr>
          <p:grpSpPr>
            <a:xfrm>
              <a:off x="2837221" y="1781784"/>
              <a:ext cx="8708848" cy="1620293"/>
              <a:chOff x="0" y="0"/>
              <a:chExt cx="1845097" cy="426744"/>
            </a:xfrm>
          </p:grpSpPr>
          <p:sp>
            <p:nvSpPr>
              <p:cNvPr id="3" name="Freeform 3"/>
              <p:cNvSpPr/>
              <p:nvPr/>
            </p:nvSpPr>
            <p:spPr>
              <a:xfrm>
                <a:off x="0" y="0"/>
                <a:ext cx="1845097" cy="426744"/>
              </a:xfrm>
              <a:custGeom>
                <a:avLst/>
                <a:gdLst/>
                <a:ahLst/>
                <a:cxnLst/>
                <a:rect l="l" t="t" r="r" b="b"/>
                <a:pathLst>
                  <a:path w="1845097" h="426744">
                    <a:moveTo>
                      <a:pt x="56360" y="0"/>
                    </a:moveTo>
                    <a:lnTo>
                      <a:pt x="1788737" y="0"/>
                    </a:lnTo>
                    <a:cubicBezTo>
                      <a:pt x="1819864" y="0"/>
                      <a:pt x="1845097" y="25233"/>
                      <a:pt x="1845097" y="56360"/>
                    </a:cubicBezTo>
                    <a:lnTo>
                      <a:pt x="1845097" y="370384"/>
                    </a:lnTo>
                    <a:cubicBezTo>
                      <a:pt x="1845097" y="385331"/>
                      <a:pt x="1839159" y="399667"/>
                      <a:pt x="1828590" y="410236"/>
                    </a:cubicBezTo>
                    <a:cubicBezTo>
                      <a:pt x="1818020" y="420806"/>
                      <a:pt x="1803684" y="426744"/>
                      <a:pt x="1788737" y="426744"/>
                    </a:cubicBezTo>
                    <a:lnTo>
                      <a:pt x="56360" y="426744"/>
                    </a:lnTo>
                    <a:cubicBezTo>
                      <a:pt x="25233" y="426744"/>
                      <a:pt x="0" y="401510"/>
                      <a:pt x="0" y="370384"/>
                    </a:cubicBezTo>
                    <a:lnTo>
                      <a:pt x="0" y="56360"/>
                    </a:lnTo>
                    <a:cubicBezTo>
                      <a:pt x="0" y="25233"/>
                      <a:pt x="25233" y="0"/>
                      <a:pt x="56360"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2920447" y="1945197"/>
              <a:ext cx="8625622" cy="1272015"/>
            </a:xfrm>
            <a:prstGeom prst="rect">
              <a:avLst/>
            </a:prstGeom>
          </p:spPr>
          <p:txBody>
            <a:bodyPr wrap="square" lIns="0" tIns="0" rIns="0" bIns="0" rtlCol="0" anchor="t">
              <a:spAutoFit/>
            </a:bodyPr>
            <a:lstStyle/>
            <a:p>
              <a:pPr algn="ctr">
                <a:lnSpc>
                  <a:spcPts val="9484"/>
                </a:lnSpc>
              </a:pPr>
              <a:r>
                <a:rPr lang="vi-VN" sz="4800" b="1" dirty="0" smtClean="0">
                  <a:solidFill>
                    <a:srgbClr val="013E50"/>
                  </a:solidFill>
                  <a:cs typeface="Arial" panose="020B0604020202020204" pitchFamily="34" charset="0"/>
                </a:rPr>
                <a:t>Hoạt động </a:t>
              </a:r>
              <a:r>
                <a:rPr lang="vi-VN" sz="4800" b="1" dirty="0">
                  <a:solidFill>
                    <a:srgbClr val="013E50"/>
                  </a:solidFill>
                  <a:cs typeface="Arial" panose="020B0604020202020204" pitchFamily="34" charset="0"/>
                </a:rPr>
                <a:t>2</a:t>
              </a:r>
              <a:r>
                <a:rPr lang="vi-VN" sz="4800" b="1" dirty="0" smtClean="0">
                  <a:solidFill>
                    <a:srgbClr val="013E50"/>
                  </a:solidFill>
                  <a:cs typeface="Arial" panose="020B0604020202020204" pitchFamily="34" charset="0"/>
                </a:rPr>
                <a:t>: LUYỆN </a:t>
              </a:r>
              <a:r>
                <a:rPr lang="vi-VN" sz="4800" b="1" dirty="0">
                  <a:solidFill>
                    <a:srgbClr val="013E50"/>
                  </a:solidFill>
                  <a:cs typeface="Arial" panose="020B0604020202020204" pitchFamily="34" charset="0"/>
                </a:rPr>
                <a:t>TẬP </a:t>
              </a:r>
              <a:r>
                <a:rPr lang="vi-VN" sz="4800" b="1" dirty="0" smtClean="0">
                  <a:solidFill>
                    <a:srgbClr val="013E50"/>
                  </a:solidFill>
                  <a:cs typeface="Arial" panose="020B0604020202020204" pitchFamily="34" charset="0"/>
                </a:rPr>
                <a:t>– </a:t>
              </a:r>
              <a:r>
                <a:rPr lang="vi-VN" sz="4800" b="1" dirty="0" smtClean="0">
                  <a:solidFill>
                    <a:srgbClr val="013E50"/>
                  </a:solidFill>
                  <a:cs typeface="Arial" panose="020B0604020202020204" pitchFamily="34" charset="0"/>
                </a:rPr>
                <a:t>VẬN DỤNG</a:t>
              </a:r>
              <a:endParaRPr lang="en-US" sz="4800" b="1" dirty="0">
                <a:solidFill>
                  <a:srgbClr val="013E50"/>
                </a:solidFill>
                <a:latin typeface="Arial" panose="020B0604020202020204" pitchFamily="34" charset="0"/>
                <a:cs typeface="Arial" panose="020B0604020202020204" pitchFamily="34" charset="0"/>
              </a:endParaRPr>
            </a:p>
          </p:txBody>
        </p:sp>
      </p:grpSp>
      <p:sp>
        <p:nvSpPr>
          <p:cNvPr id="6" name="Freeform 6"/>
          <p:cNvSpPr/>
          <p:nvPr/>
        </p:nvSpPr>
        <p:spPr>
          <a:xfrm>
            <a:off x="14997053" y="543048"/>
            <a:ext cx="1674626" cy="874992"/>
          </a:xfrm>
          <a:custGeom>
            <a:avLst/>
            <a:gdLst/>
            <a:ahLst/>
            <a:cxnLst/>
            <a:rect l="l" t="t" r="r" b="b"/>
            <a:pathLst>
              <a:path w="1674626" h="874992">
                <a:moveTo>
                  <a:pt x="0" y="0"/>
                </a:moveTo>
                <a:lnTo>
                  <a:pt x="1674625" y="0"/>
                </a:lnTo>
                <a:lnTo>
                  <a:pt x="1674625" y="874992"/>
                </a:lnTo>
                <a:lnTo>
                  <a:pt x="0" y="874992"/>
                </a:lnTo>
                <a:lnTo>
                  <a:pt x="0" y="0"/>
                </a:lnTo>
                <a:close/>
              </a:path>
            </a:pathLst>
          </a:custGeom>
          <a:blipFill>
            <a:blip r:embed="rId2"/>
            <a:stretch>
              <a:fillRect/>
            </a:stretch>
          </a:blipFill>
        </p:spPr>
      </p:sp>
      <p:sp>
        <p:nvSpPr>
          <p:cNvPr id="12" name="Freeform 12"/>
          <p:cNvSpPr/>
          <p:nvPr/>
        </p:nvSpPr>
        <p:spPr>
          <a:xfrm>
            <a:off x="17257196" y="2375131"/>
            <a:ext cx="1674626" cy="874992"/>
          </a:xfrm>
          <a:custGeom>
            <a:avLst/>
            <a:gdLst/>
            <a:ahLst/>
            <a:cxnLst/>
            <a:rect l="l" t="t" r="r" b="b"/>
            <a:pathLst>
              <a:path w="1674626" h="874992">
                <a:moveTo>
                  <a:pt x="0" y="0"/>
                </a:moveTo>
                <a:lnTo>
                  <a:pt x="1674626" y="0"/>
                </a:lnTo>
                <a:lnTo>
                  <a:pt x="1674626" y="874992"/>
                </a:lnTo>
                <a:lnTo>
                  <a:pt x="0" y="874992"/>
                </a:lnTo>
                <a:lnTo>
                  <a:pt x="0" y="0"/>
                </a:lnTo>
                <a:close/>
              </a:path>
            </a:pathLst>
          </a:custGeom>
          <a:blipFill>
            <a:blip r:embed="rId2"/>
            <a:stretch>
              <a:fillRect/>
            </a:stretch>
          </a:blipFill>
        </p:spPr>
      </p:sp>
      <p:sp>
        <p:nvSpPr>
          <p:cNvPr id="14" name="Freeform 14"/>
          <p:cNvSpPr/>
          <p:nvPr/>
        </p:nvSpPr>
        <p:spPr>
          <a:xfrm>
            <a:off x="5080" y="309734"/>
            <a:ext cx="2710345" cy="1341621"/>
          </a:xfrm>
          <a:custGeom>
            <a:avLst/>
            <a:gdLst/>
            <a:ahLst/>
            <a:cxnLst/>
            <a:rect l="l" t="t" r="r" b="b"/>
            <a:pathLst>
              <a:path w="2710345" h="1341621">
                <a:moveTo>
                  <a:pt x="0" y="0"/>
                </a:moveTo>
                <a:lnTo>
                  <a:pt x="2710346" y="0"/>
                </a:lnTo>
                <a:lnTo>
                  <a:pt x="2710346" y="1341621"/>
                </a:lnTo>
                <a:lnTo>
                  <a:pt x="0" y="1341621"/>
                </a:lnTo>
                <a:lnTo>
                  <a:pt x="0"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573" y="4278278"/>
            <a:ext cx="15432996" cy="6015646"/>
          </a:xfrm>
          <a:prstGeom prst="rect">
            <a:avLst/>
          </a:prstGeom>
          <a:effectLst>
            <a:outerShdw blurRad="63500" sx="102000" sy="102000" algn="ctr" rotWithShape="0">
              <a:prstClr val="black">
                <a:alpha val="40000"/>
              </a:prstClr>
            </a:outerShdw>
          </a:effectLst>
        </p:spPr>
      </p:pic>
      <p:grpSp>
        <p:nvGrpSpPr>
          <p:cNvPr id="21" name="Group 20"/>
          <p:cNvGrpSpPr/>
          <p:nvPr/>
        </p:nvGrpSpPr>
        <p:grpSpPr>
          <a:xfrm>
            <a:off x="1307164" y="2198024"/>
            <a:ext cx="15669315" cy="1805871"/>
            <a:chOff x="1307164" y="2198024"/>
            <a:chExt cx="15669315" cy="1805871"/>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164" y="2198024"/>
              <a:ext cx="1805871" cy="1805871"/>
            </a:xfrm>
            <a:prstGeom prst="rect">
              <a:avLst/>
            </a:prstGeom>
          </p:spPr>
        </p:pic>
        <p:sp>
          <p:nvSpPr>
            <p:cNvPr id="13" name="TextBox 12"/>
            <p:cNvSpPr txBox="1"/>
            <p:nvPr/>
          </p:nvSpPr>
          <p:spPr>
            <a:xfrm>
              <a:off x="3276600" y="2907411"/>
              <a:ext cx="13699879" cy="769441"/>
            </a:xfrm>
            <a:prstGeom prst="rect">
              <a:avLst/>
            </a:prstGeom>
            <a:noFill/>
          </p:spPr>
          <p:txBody>
            <a:bodyPr wrap="square" rtlCol="0">
              <a:spAutoFit/>
            </a:bodyPr>
            <a:lstStyle/>
            <a:p>
              <a:r>
                <a:rPr lang="vi-VN" sz="4400" i="1" dirty="0">
                  <a:latin typeface="Arial" panose="020B0604020202020204" pitchFamily="34" charset="0"/>
                  <a:cs typeface="Arial" panose="020B0604020202020204" pitchFamily="34" charset="0"/>
                </a:rPr>
                <a:t>Nêu ý nghĩa của mỗi việc làm trong các hình dưới đây</a:t>
              </a:r>
              <a:endParaRPr lang="en-US" sz="44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3799120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611361" y="1418040"/>
            <a:ext cx="7998280" cy="3785652"/>
          </a:xfrm>
          <a:prstGeom prst="rect">
            <a:avLst/>
          </a:prstGeom>
        </p:spPr>
        <p:txBody>
          <a:bodyPr wrap="square">
            <a:spAutoFit/>
          </a:bodyPr>
          <a:lstStyle/>
          <a:p>
            <a:pPr algn="just">
              <a:lnSpc>
                <a:spcPct val="150000"/>
              </a:lnSpc>
            </a:pPr>
            <a:r>
              <a:rPr lang="vi-VN" sz="4000" b="1" dirty="0">
                <a:solidFill>
                  <a:srgbClr val="0070C0"/>
                </a:solidFill>
                <a:latin typeface="Arial" panose="020B0604020202020204" pitchFamily="34" charset="0"/>
                <a:cs typeface="Arial" panose="020B0604020202020204" pitchFamily="34" charset="0"/>
              </a:rPr>
              <a:t>Mục đích: </a:t>
            </a:r>
            <a:r>
              <a:rPr lang="vi-VN" sz="4000" dirty="0">
                <a:latin typeface="Arial" panose="020B0604020202020204" pitchFamily="34" charset="0"/>
                <a:cs typeface="Arial" panose="020B0604020202020204" pitchFamily="34" charset="0"/>
              </a:rPr>
              <a:t>Tạo hiệu ứng làm mới không khí trong nhà kính, đảm bảo không khí từ ngoài có thể vào trong nhà kính và ngược lại. </a:t>
            </a:r>
            <a:endParaRPr lang="en-US" sz="4000" dirty="0">
              <a:latin typeface="Arial" panose="020B0604020202020204" pitchFamily="34" charset="0"/>
              <a:cs typeface="Arial" panose="020B0604020202020204" pitchFamily="34" charset="0"/>
            </a:endParaRPr>
          </a:p>
        </p:txBody>
      </p:sp>
      <p:sp>
        <p:nvSpPr>
          <p:cNvPr id="10" name="Down Arrow 9"/>
          <p:cNvSpPr/>
          <p:nvPr/>
        </p:nvSpPr>
        <p:spPr>
          <a:xfrm>
            <a:off x="13346152" y="5369256"/>
            <a:ext cx="609600" cy="7018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692266" y="6236628"/>
            <a:ext cx="7917375" cy="2748253"/>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Cung cấp đủ lượng oxi cho cây phát triển và thải được khí các-bô-níc ra bên ngoài. </a:t>
            </a:r>
            <a:endParaRPr lang="en-US" sz="400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304800" y="1651355"/>
            <a:ext cx="9089924" cy="7571888"/>
          </a:xfrm>
          <a:prstGeom prst="rect">
            <a:avLst/>
          </a:prstGeom>
        </p:spPr>
      </p:pic>
    </p:spTree>
    <p:extLst>
      <p:ext uri="{BB962C8B-B14F-4D97-AF65-F5344CB8AC3E}">
        <p14:creationId xmlns:p14="http://schemas.microsoft.com/office/powerpoint/2010/main" val="243244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p:tgtEl>
                                          <p:spTgt spid="10"/>
                                        </p:tgtEl>
                                        <p:attrNameLst>
                                          <p:attrName>ppt_y</p:attrName>
                                        </p:attrNameLst>
                                      </p:cBhvr>
                                      <p:tavLst>
                                        <p:tav tm="0">
                                          <p:val>
                                            <p:strVal val="#ppt_y-#ppt_h*1.125000"/>
                                          </p:val>
                                        </p:tav>
                                        <p:tav tm="100000">
                                          <p:val>
                                            <p:strVal val="#ppt_y"/>
                                          </p:val>
                                        </p:tav>
                                      </p:tavLst>
                                    </p:anim>
                                    <p:animEffect transition="in" filter="wipe(down)">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9424" t="172" r="369" b="-172"/>
          <a:stretch/>
        </p:blipFill>
        <p:spPr>
          <a:xfrm>
            <a:off x="457200" y="1445980"/>
            <a:ext cx="9846892" cy="7644680"/>
          </a:xfrm>
          <a:prstGeom prst="rect">
            <a:avLst/>
          </a:prstGeom>
        </p:spPr>
      </p:pic>
      <p:sp>
        <p:nvSpPr>
          <p:cNvPr id="2" name="Rectangle 1"/>
          <p:cNvSpPr/>
          <p:nvPr/>
        </p:nvSpPr>
        <p:spPr>
          <a:xfrm>
            <a:off x="11570444" y="2840567"/>
            <a:ext cx="5686752" cy="3139321"/>
          </a:xfrm>
          <a:prstGeom prst="rect">
            <a:avLst/>
          </a:prstGeom>
        </p:spPr>
        <p:txBody>
          <a:bodyPr wrap="square">
            <a:spAutoFit/>
          </a:bodyPr>
          <a:lstStyle/>
          <a:p>
            <a:pPr>
              <a:lnSpc>
                <a:spcPct val="150000"/>
              </a:lnSpc>
            </a:pPr>
            <a:r>
              <a:rPr lang="vi-VN" sz="4400" dirty="0">
                <a:latin typeface="Arial" panose="020B0604020202020204" pitchFamily="34" charset="0"/>
                <a:cs typeface="Arial" panose="020B0604020202020204" pitchFamily="34" charset="0"/>
              </a:rPr>
              <a:t>Nhằm cung cấp ô-xi cho sự thở của người thợ lặn.</a:t>
            </a:r>
            <a:endParaRPr lang="en-US" sz="4400" dirty="0">
              <a:latin typeface="Arial" panose="020B0604020202020204" pitchFamily="34" charset="0"/>
              <a:cs typeface="Arial" panose="020B0604020202020204" pitchFamily="34" charset="0"/>
            </a:endParaRPr>
          </a:p>
        </p:txBody>
      </p:sp>
      <p:sp>
        <p:nvSpPr>
          <p:cNvPr id="11" name="Down Arrow 10"/>
          <p:cNvSpPr/>
          <p:nvPr/>
        </p:nvSpPr>
        <p:spPr>
          <a:xfrm rot="16200000">
            <a:off x="10632468" y="3204019"/>
            <a:ext cx="609600" cy="7018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49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right)">
                                      <p:cBhvr>
                                        <p:cTn id="13" dur="500"/>
                                        <p:tgtEl>
                                          <p:spTgt spid="1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796817" y="1524001"/>
            <a:ext cx="12671783" cy="1714500"/>
          </a:xfrm>
        </p:spPr>
        <p:txBody>
          <a:bodyPr/>
          <a:lstStyle/>
          <a:p>
            <a:pPr eaLnBrk="1" hangingPunct="1"/>
            <a:r>
              <a:rPr lang="en-US" altLang="en-US" sz="4800" b="1" dirty="0" err="1">
                <a:solidFill>
                  <a:srgbClr val="0000FF"/>
                </a:solidFill>
                <a:latin typeface="Times New Roman" panose="02020603050405020304" pitchFamily="18" charset="0"/>
              </a:rPr>
              <a:t>Trong</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trường</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hợp</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n</a:t>
            </a:r>
            <a:r>
              <a:rPr lang="en-US" altLang="en-US" sz="4800" b="1" dirty="0" err="1">
                <a:solidFill>
                  <a:srgbClr val="0000FF"/>
                </a:solidFill>
                <a:latin typeface="Times New Roman" panose="02020603050405020304" pitchFamily="18" charset="0"/>
                <a:cs typeface="Times New Roman" panose="02020603050405020304" pitchFamily="18" charset="0"/>
              </a:rPr>
              <a:t>à</a:t>
            </a:r>
            <a:r>
              <a:rPr lang="en-US" altLang="en-US" sz="4800" b="1" dirty="0" err="1">
                <a:solidFill>
                  <a:srgbClr val="0000FF"/>
                </a:solidFill>
                <a:latin typeface="Times New Roman" panose="02020603050405020304" pitchFamily="18" charset="0"/>
              </a:rPr>
              <a:t>o</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người</a:t>
            </a:r>
            <a:r>
              <a:rPr lang="en-US" altLang="en-US" sz="4800" b="1" dirty="0">
                <a:solidFill>
                  <a:srgbClr val="0000FF"/>
                </a:solidFill>
                <a:latin typeface="Times New Roman" panose="02020603050405020304" pitchFamily="18" charset="0"/>
              </a:rPr>
              <a:t> ta </a:t>
            </a:r>
            <a:r>
              <a:rPr lang="en-US" altLang="en-US" sz="4800" b="1" dirty="0" err="1">
                <a:solidFill>
                  <a:srgbClr val="0000FF"/>
                </a:solidFill>
                <a:latin typeface="Times New Roman" panose="02020603050405020304" pitchFamily="18" charset="0"/>
              </a:rPr>
              <a:t>phải</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thở</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bằng</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bình</a:t>
            </a:r>
            <a:r>
              <a:rPr lang="en-US" altLang="en-US" sz="4800" b="1" dirty="0">
                <a:solidFill>
                  <a:srgbClr val="0000FF"/>
                </a:solidFill>
                <a:latin typeface="Times New Roman" panose="02020603050405020304" pitchFamily="18" charset="0"/>
              </a:rPr>
              <a:t> ô-</a:t>
            </a:r>
            <a:r>
              <a:rPr lang="en-US" altLang="en-US" sz="4800" b="1" dirty="0" err="1">
                <a:solidFill>
                  <a:srgbClr val="0000FF"/>
                </a:solidFill>
                <a:latin typeface="Times New Roman" panose="02020603050405020304" pitchFamily="18" charset="0"/>
              </a:rPr>
              <a:t>xy</a:t>
            </a:r>
            <a:r>
              <a:rPr lang="en-US" altLang="en-US" sz="4800" b="1" dirty="0">
                <a:solidFill>
                  <a:srgbClr val="0000FF"/>
                </a:solidFill>
                <a:latin typeface="Times New Roman" panose="02020603050405020304" pitchFamily="18" charset="0"/>
              </a:rPr>
              <a:t>?</a:t>
            </a:r>
            <a:endParaRPr lang="en-US" altLang="en-US" sz="4800" b="1" dirty="0">
              <a:solidFill>
                <a:srgbClr val="0000FF"/>
              </a:solidFill>
            </a:endParaRPr>
          </a:p>
        </p:txBody>
      </p:sp>
      <p:sp>
        <p:nvSpPr>
          <p:cNvPr id="114692" name="Rectangle 1"/>
          <p:cNvSpPr>
            <a:spLocks noChangeArrowheads="1"/>
          </p:cNvSpPr>
          <p:nvPr/>
        </p:nvSpPr>
        <p:spPr bwMode="auto">
          <a:xfrm>
            <a:off x="8343900" y="3771901"/>
            <a:ext cx="8915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sz="32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Những</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người</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thợ</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lặn</a:t>
            </a:r>
            <a:endParaRPr lang="en-US" altLang="en-US" sz="4800" dirty="0">
              <a:solidFill>
                <a:schemeClr val="tx1"/>
              </a:solidFill>
              <a:latin typeface="Times New Roman" panose="02020603050405020304" pitchFamily="18" charset="0"/>
            </a:endParaRPr>
          </a:p>
          <a:p>
            <a:pPr eaLnBrk="1" hangingPunct="1">
              <a:spcBef>
                <a:spcPct val="50000"/>
              </a:spcBef>
              <a:buClrTx/>
              <a:buSzTx/>
              <a:buFontTx/>
              <a:buNone/>
            </a:pP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Thợ</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làm</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việc</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trong</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hầm</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lò</a:t>
            </a:r>
            <a:endParaRPr lang="en-US" altLang="en-US" sz="4800" dirty="0">
              <a:solidFill>
                <a:schemeClr val="tx1"/>
              </a:solidFill>
              <a:latin typeface="Times New Roman" panose="02020603050405020304" pitchFamily="18" charset="0"/>
            </a:endParaRPr>
          </a:p>
          <a:p>
            <a:pPr eaLnBrk="1" hangingPunct="1">
              <a:spcBef>
                <a:spcPct val="50000"/>
              </a:spcBef>
              <a:buClrTx/>
              <a:buSzTx/>
              <a:buFontTx/>
              <a:buNone/>
            </a:pP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Người</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bị</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bệnh</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nặng</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khó</a:t>
            </a:r>
            <a:r>
              <a:rPr lang="en-US" altLang="en-US" sz="4800" dirty="0">
                <a:solidFill>
                  <a:schemeClr val="tx1"/>
                </a:solidFill>
                <a:latin typeface="Times New Roman" panose="02020603050405020304" pitchFamily="18" charset="0"/>
              </a:rPr>
              <a:t> </a:t>
            </a:r>
            <a:r>
              <a:rPr lang="en-US" altLang="en-US" sz="4800" dirty="0" err="1">
                <a:solidFill>
                  <a:schemeClr val="tx1"/>
                </a:solidFill>
                <a:latin typeface="Times New Roman" panose="02020603050405020304" pitchFamily="18" charset="0"/>
              </a:rPr>
              <a:t>thở</a:t>
            </a:r>
            <a:endParaRPr lang="en-US" altLang="en-US" sz="4800" dirty="0">
              <a:solidFill>
                <a:schemeClr val="tx1"/>
              </a:solidFill>
              <a:latin typeface="Times New Roman" panose="02020603050405020304" pitchFamily="18" charset="0"/>
            </a:endParaRPr>
          </a:p>
        </p:txBody>
      </p:sp>
      <p:sp>
        <p:nvSpPr>
          <p:cNvPr id="6" name="Line 7"/>
          <p:cNvSpPr>
            <a:spLocks noChangeShapeType="1"/>
          </p:cNvSpPr>
          <p:nvPr/>
        </p:nvSpPr>
        <p:spPr bwMode="auto">
          <a:xfrm flipV="1">
            <a:off x="4460082" y="4217195"/>
            <a:ext cx="3200400" cy="969168"/>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114694" name="Rectangle 2"/>
          <p:cNvSpPr>
            <a:spLocks noChangeArrowheads="1"/>
          </p:cNvSpPr>
          <p:nvPr/>
        </p:nvSpPr>
        <p:spPr bwMode="auto">
          <a:xfrm>
            <a:off x="2470302" y="4701779"/>
            <a:ext cx="16081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sz="32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5400" dirty="0">
                <a:solidFill>
                  <a:srgbClr val="FF0000"/>
                </a:solidFill>
                <a:latin typeface="Times New Roman" panose="02020603050405020304" pitchFamily="18" charset="0"/>
              </a:rPr>
              <a:t>Ô-</a:t>
            </a:r>
            <a:r>
              <a:rPr lang="en-US" altLang="en-US" sz="5400" dirty="0" err="1">
                <a:solidFill>
                  <a:srgbClr val="FF0000"/>
                </a:solidFill>
                <a:latin typeface="Times New Roman" panose="02020603050405020304" pitchFamily="18" charset="0"/>
              </a:rPr>
              <a:t>xy</a:t>
            </a:r>
            <a:endParaRPr lang="en-US" altLang="en-US" sz="5400" dirty="0">
              <a:solidFill>
                <a:schemeClr val="tx1"/>
              </a:solidFill>
            </a:endParaRPr>
          </a:p>
        </p:txBody>
      </p:sp>
      <p:grpSp>
        <p:nvGrpSpPr>
          <p:cNvPr id="171014" name="Group 7"/>
          <p:cNvGrpSpPr>
            <a:grpSpLocks/>
          </p:cNvGrpSpPr>
          <p:nvPr/>
        </p:nvGrpSpPr>
        <p:grpSpPr bwMode="auto">
          <a:xfrm>
            <a:off x="171142" y="419100"/>
            <a:ext cx="2781373" cy="3200400"/>
            <a:chOff x="77419" y="2108200"/>
            <a:chExt cx="2022817" cy="2641600"/>
          </a:xfrm>
        </p:grpSpPr>
        <p:sp>
          <p:nvSpPr>
            <p:cNvPr id="9" name="AutoShape 7"/>
            <p:cNvSpPr>
              <a:spLocks noChangeArrowheads="1"/>
            </p:cNvSpPr>
            <p:nvPr/>
          </p:nvSpPr>
          <p:spPr bwMode="auto">
            <a:xfrm>
              <a:off x="203200" y="2108200"/>
              <a:ext cx="1828800" cy="2641600"/>
            </a:xfrm>
            <a:prstGeom prst="flowChartConnector">
              <a:avLst/>
            </a:prstGeom>
            <a:gradFill>
              <a:gsLst>
                <a:gs pos="85850">
                  <a:schemeClr val="accent6">
                    <a:lumMod val="20000"/>
                    <a:lumOff val="80000"/>
                  </a:schemeClr>
                </a:gs>
                <a:gs pos="0">
                  <a:srgbClr val="00B0F0"/>
                </a:gs>
                <a:gs pos="50000">
                  <a:srgbClr val="FFFFFF"/>
                </a:gs>
                <a:gs pos="100000">
                  <a:srgbClr val="FF66FF"/>
                </a:gs>
              </a:gsLst>
              <a:lin ang="5400000" scaled="1"/>
            </a:gradFill>
            <a:ln w="9525">
              <a:solidFill>
                <a:srgbClr val="FF0066"/>
              </a:solidFill>
              <a:round/>
            </a:ln>
          </p:spPr>
          <p:txBody>
            <a:bodyPr wrap="none" anchor="ct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a:defRPr/>
              </a:pPr>
              <a:endParaRPr lang="en-US" altLang="en-US" sz="5198" dirty="0">
                <a:solidFill>
                  <a:srgbClr val="000000"/>
                </a:solidFill>
                <a:latin typeface="Times New Roman" panose="02020603050405020304" pitchFamily="18" charset="0"/>
              </a:endParaRPr>
            </a:p>
          </p:txBody>
        </p:sp>
        <p:sp>
          <p:nvSpPr>
            <p:cNvPr id="171018" name="Rectangle 1"/>
            <p:cNvSpPr>
              <a:spLocks noChangeArrowheads="1"/>
            </p:cNvSpPr>
            <p:nvPr/>
          </p:nvSpPr>
          <p:spPr bwMode="auto">
            <a:xfrm>
              <a:off x="77419" y="2781204"/>
              <a:ext cx="2022817" cy="68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sz="32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vi-VN" altLang="en-US" sz="4800" b="1" dirty="0" smtClean="0">
                  <a:solidFill>
                    <a:srgbClr val="0033CC"/>
                  </a:solidFill>
                  <a:latin typeface="Times New Roman" panose="02020603050405020304" pitchFamily="18" charset="0"/>
                  <a:cs typeface="Times New Roman" panose="02020603050405020304" pitchFamily="18" charset="0"/>
                </a:rPr>
                <a:t>LIÊN HỆ</a:t>
              </a:r>
              <a:endParaRPr lang="en-US" altLang="en-US" sz="4800" b="1" dirty="0">
                <a:solidFill>
                  <a:srgbClr val="0033CC"/>
                </a:solidFill>
                <a:latin typeface="Times New Roman" panose="02020603050405020304" pitchFamily="18" charset="0"/>
                <a:cs typeface="Times New Roman" panose="02020603050405020304" pitchFamily="18" charset="0"/>
              </a:endParaRPr>
            </a:p>
          </p:txBody>
        </p:sp>
      </p:grpSp>
      <p:sp>
        <p:nvSpPr>
          <p:cNvPr id="10" name="Line 7"/>
          <p:cNvSpPr>
            <a:spLocks noChangeShapeType="1"/>
          </p:cNvSpPr>
          <p:nvPr/>
        </p:nvSpPr>
        <p:spPr bwMode="auto">
          <a:xfrm>
            <a:off x="4460082" y="5186363"/>
            <a:ext cx="3362325" cy="88107"/>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11" name="Line 7"/>
          <p:cNvSpPr>
            <a:spLocks noChangeShapeType="1"/>
          </p:cNvSpPr>
          <p:nvPr/>
        </p:nvSpPr>
        <p:spPr bwMode="auto">
          <a:xfrm>
            <a:off x="4460082" y="5230416"/>
            <a:ext cx="3200400" cy="1169193"/>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Tree>
    <p:extLst>
      <p:ext uri="{BB962C8B-B14F-4D97-AF65-F5344CB8AC3E}">
        <p14:creationId xmlns:p14="http://schemas.microsoft.com/office/powerpoint/2010/main" val="917395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4694"/>
                                        </p:tgtEl>
                                        <p:attrNameLst>
                                          <p:attrName>style.visibility</p:attrName>
                                        </p:attrNameLst>
                                      </p:cBhvr>
                                      <p:to>
                                        <p:strVal val="visible"/>
                                      </p:to>
                                    </p:set>
                                    <p:animEffect transition="in" filter="randombar(horizontal)">
                                      <p:cBhvr>
                                        <p:cTn id="14" dur="500"/>
                                        <p:tgtEl>
                                          <p:spTgt spid="11469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4692"/>
                                        </p:tgtEl>
                                        <p:attrNameLst>
                                          <p:attrName>style.visibility</p:attrName>
                                        </p:attrNameLst>
                                      </p:cBhvr>
                                      <p:to>
                                        <p:strVal val="visible"/>
                                      </p:to>
                                    </p:set>
                                    <p:animEffect transition="in" filter="wipe(left)">
                                      <p:cBhvr>
                                        <p:cTn id="22" dur="1000"/>
                                        <p:tgtEl>
                                          <p:spTgt spid="1146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14692" grpId="0"/>
      <p:bldP spid="11469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485900"/>
            <a:ext cx="6400800" cy="722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571501"/>
            <a:ext cx="7886700"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5486400"/>
            <a:ext cx="7905750" cy="45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5921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0"/>
            <a:ext cx="17487900" cy="99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522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8EAF4">
                <a:alpha val="100000"/>
              </a:srgbClr>
            </a:gs>
            <a:gs pos="100000">
              <a:srgbClr val="DBEFFF">
                <a:alpha val="100000"/>
              </a:srgbClr>
            </a:gs>
          </a:gsLst>
          <a:lin ang="5400000"/>
        </a:gradFill>
        <a:effectLst/>
      </p:bgPr>
    </p:bg>
    <p:spTree>
      <p:nvGrpSpPr>
        <p:cNvPr id="1" name=""/>
        <p:cNvGrpSpPr/>
        <p:nvPr/>
      </p:nvGrpSpPr>
      <p:grpSpPr>
        <a:xfrm>
          <a:off x="0" y="0"/>
          <a:ext cx="0" cy="0"/>
          <a:chOff x="0" y="0"/>
          <a:chExt cx="0" cy="0"/>
        </a:xfrm>
      </p:grpSpPr>
      <p:grpSp>
        <p:nvGrpSpPr>
          <p:cNvPr id="15" name="Group 14"/>
          <p:cNvGrpSpPr/>
          <p:nvPr/>
        </p:nvGrpSpPr>
        <p:grpSpPr>
          <a:xfrm>
            <a:off x="4953000" y="971284"/>
            <a:ext cx="8479848" cy="1874153"/>
            <a:chOff x="6067158" y="6100501"/>
            <a:chExt cx="6483214" cy="1874153"/>
          </a:xfrm>
        </p:grpSpPr>
        <p:grpSp>
          <p:nvGrpSpPr>
            <p:cNvPr id="12" name="Group 12"/>
            <p:cNvGrpSpPr/>
            <p:nvPr/>
          </p:nvGrpSpPr>
          <p:grpSpPr>
            <a:xfrm>
              <a:off x="6067158" y="6100501"/>
              <a:ext cx="6483214" cy="1257994"/>
              <a:chOff x="-2" y="-377616"/>
              <a:chExt cx="12463911" cy="2418482"/>
            </a:xfrm>
          </p:grpSpPr>
          <p:sp>
            <p:nvSpPr>
              <p:cNvPr id="13" name="Freeform 13"/>
              <p:cNvSpPr/>
              <p:nvPr/>
            </p:nvSpPr>
            <p:spPr>
              <a:xfrm>
                <a:off x="-2" y="-377616"/>
                <a:ext cx="12463911" cy="2418482"/>
              </a:xfrm>
              <a:custGeom>
                <a:avLst/>
                <a:gdLst/>
                <a:ahLst/>
                <a:cxnLst/>
                <a:rect l="l" t="t" r="r" b="b"/>
                <a:pathLst>
                  <a:path w="12463912" h="2040866">
                    <a:moveTo>
                      <a:pt x="11957473" y="2023947"/>
                    </a:moveTo>
                    <a:cubicBezTo>
                      <a:pt x="11957473" y="2023947"/>
                      <a:pt x="11720478" y="2013977"/>
                      <a:pt x="11358339" y="2027421"/>
                    </a:cubicBezTo>
                    <a:cubicBezTo>
                      <a:pt x="10996200" y="2040866"/>
                      <a:pt x="490924" y="2040866"/>
                      <a:pt x="490924" y="2040866"/>
                    </a:cubicBezTo>
                    <a:cubicBezTo>
                      <a:pt x="245502" y="2040866"/>
                      <a:pt x="32509" y="1943598"/>
                      <a:pt x="31032" y="1783484"/>
                    </a:cubicBezTo>
                    <a:cubicBezTo>
                      <a:pt x="31032" y="1783484"/>
                      <a:pt x="0" y="812181"/>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910925" y="0"/>
                      <a:pt x="11910925" y="0"/>
                    </a:cubicBezTo>
                    <a:cubicBezTo>
                      <a:pt x="12222826" y="0"/>
                      <a:pt x="12456255" y="101069"/>
                      <a:pt x="12448397" y="303616"/>
                    </a:cubicBezTo>
                    <a:cubicBezTo>
                      <a:pt x="12448397" y="303616"/>
                      <a:pt x="12446402" y="793998"/>
                      <a:pt x="12455157" y="1083896"/>
                    </a:cubicBezTo>
                    <a:cubicBezTo>
                      <a:pt x="12463912" y="1377198"/>
                      <a:pt x="12417365" y="1710269"/>
                      <a:pt x="12417365" y="1710269"/>
                    </a:cubicBezTo>
                    <a:cubicBezTo>
                      <a:pt x="12414399" y="1890295"/>
                      <a:pt x="12202896" y="2023947"/>
                      <a:pt x="11957473" y="2023947"/>
                    </a:cubicBezTo>
                    <a:close/>
                  </a:path>
                </a:pathLst>
              </a:custGeom>
              <a:solidFill>
                <a:srgbClr val="FDFBFB"/>
              </a:solidFill>
            </p:spPr>
          </p:sp>
        </p:grpSp>
        <p:sp>
          <p:nvSpPr>
            <p:cNvPr id="14" name="TextBox 14"/>
            <p:cNvSpPr txBox="1"/>
            <p:nvPr/>
          </p:nvSpPr>
          <p:spPr>
            <a:xfrm>
              <a:off x="6591130" y="6461419"/>
              <a:ext cx="5959242" cy="1513235"/>
            </a:xfrm>
            <a:prstGeom prst="rect">
              <a:avLst/>
            </a:prstGeom>
          </p:spPr>
          <p:txBody>
            <a:bodyPr wrap="square" lIns="0" tIns="0" rIns="0" bIns="0" rtlCol="0" anchor="t">
              <a:spAutoFit/>
            </a:bodyPr>
            <a:lstStyle/>
            <a:p>
              <a:pPr marL="0" lvl="0" indent="0" algn="ctr">
                <a:lnSpc>
                  <a:spcPts val="5870"/>
                </a:lnSpc>
                <a:spcBef>
                  <a:spcPct val="0"/>
                </a:spcBef>
              </a:pPr>
              <a:r>
                <a:rPr lang="vi-VN" sz="6000" b="1" dirty="0" smtClean="0">
                  <a:solidFill>
                    <a:srgbClr val="C00000"/>
                  </a:solidFill>
                  <a:latin typeface="Arial" panose="020B060402020202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cs typeface="Arial" panose="020B0604020202020204" pitchFamily="34" charset="0"/>
              </a:endParaRPr>
            </a:p>
          </p:txBody>
        </p:sp>
      </p:grpSp>
      <p:sp>
        <p:nvSpPr>
          <p:cNvPr id="16" name="Rectangle 15"/>
          <p:cNvSpPr/>
          <p:nvPr/>
        </p:nvSpPr>
        <p:spPr>
          <a:xfrm>
            <a:off x="34506" y="3396377"/>
            <a:ext cx="16500894" cy="2585323"/>
          </a:xfrm>
          <a:prstGeom prst="rect">
            <a:avLst/>
          </a:prstGeom>
        </p:spPr>
        <p:txBody>
          <a:bodyPr wrap="square">
            <a:spAutoFit/>
          </a:bodyPr>
          <a:lstStyle/>
          <a:p>
            <a:pPr algn="ctr">
              <a:lnSpc>
                <a:spcPct val="150000"/>
              </a:lnSpc>
            </a:pPr>
            <a:r>
              <a:rPr lang="vi-VN" sz="5400" dirty="0" smtClean="0">
                <a:latin typeface="Arial" panose="020B0604020202020204" pitchFamily="34" charset="0"/>
                <a:cs typeface="Arial" panose="020B0604020202020204" pitchFamily="34" charset="0"/>
              </a:rPr>
              <a:t>1. </a:t>
            </a:r>
            <a:r>
              <a:rPr lang="en-US" sz="5400" dirty="0" err="1" smtClean="0">
                <a:latin typeface="Arial" panose="020B0604020202020204" pitchFamily="34" charset="0"/>
                <a:cs typeface="Arial" panose="020B0604020202020204" pitchFamily="34" charset="0"/>
              </a:rPr>
              <a:t>Không</a:t>
            </a:r>
            <a:r>
              <a:rPr lang="en-US" sz="5400" dirty="0" smtClean="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khí</a:t>
            </a:r>
            <a:r>
              <a:rPr lang="en-US" sz="5400" dirty="0">
                <a:latin typeface="Arial" panose="020B0604020202020204" pitchFamily="34" charset="0"/>
                <a:cs typeface="Arial" panose="020B0604020202020204" pitchFamily="34" charset="0"/>
              </a:rPr>
              <a:t> </a:t>
            </a:r>
            <a:r>
              <a:rPr lang="vi-VN" sz="5400" dirty="0" smtClean="0">
                <a:latin typeface="Arial" panose="020B0604020202020204" pitchFamily="34" charset="0"/>
                <a:cs typeface="Arial" panose="020B0604020202020204" pitchFamily="34" charset="0"/>
              </a:rPr>
              <a:t>rất cần cho </a:t>
            </a:r>
            <a:r>
              <a:rPr lang="en-US" sz="5400" dirty="0" err="1" smtClean="0">
                <a:latin typeface="Arial" panose="020B0604020202020204" pitchFamily="34" charset="0"/>
                <a:cs typeface="Arial" panose="020B0604020202020204" pitchFamily="34" charset="0"/>
              </a:rPr>
              <a:t>sự</a:t>
            </a:r>
            <a:r>
              <a:rPr lang="en-US" sz="5400" dirty="0" smtClean="0">
                <a:latin typeface="Arial" panose="020B0604020202020204" pitchFamily="34" charset="0"/>
                <a:cs typeface="Arial" panose="020B0604020202020204" pitchFamily="34" charset="0"/>
              </a:rPr>
              <a:t> </a:t>
            </a:r>
            <a:r>
              <a:rPr lang="vi-VN" sz="5400" dirty="0" smtClean="0">
                <a:latin typeface="Arial" panose="020B0604020202020204" pitchFamily="34" charset="0"/>
                <a:cs typeface="Arial" panose="020B0604020202020204" pitchFamily="34" charset="0"/>
              </a:rPr>
              <a:t>cháy: Khí ô-xy duy trì sự cháy.</a:t>
            </a:r>
            <a:endParaRPr lang="en-US" sz="5400" dirty="0">
              <a:latin typeface="Arial" panose="020B0604020202020204" pitchFamily="34" charset="0"/>
              <a:cs typeface="Arial" panose="020B0604020202020204" pitchFamily="34" charset="0"/>
            </a:endParaRPr>
          </a:p>
        </p:txBody>
      </p:sp>
      <p:sp>
        <p:nvSpPr>
          <p:cNvPr id="7" name="Rectangle 6"/>
          <p:cNvSpPr/>
          <p:nvPr/>
        </p:nvSpPr>
        <p:spPr>
          <a:xfrm>
            <a:off x="0" y="5955102"/>
            <a:ext cx="17373600" cy="2585323"/>
          </a:xfrm>
          <a:prstGeom prst="rect">
            <a:avLst/>
          </a:prstGeom>
        </p:spPr>
        <p:txBody>
          <a:bodyPr wrap="square">
            <a:spAutoFit/>
          </a:bodyPr>
          <a:lstStyle/>
          <a:p>
            <a:pPr algn="ctr">
              <a:lnSpc>
                <a:spcPct val="150000"/>
              </a:lnSpc>
            </a:pPr>
            <a:r>
              <a:rPr lang="vi-VN" sz="5400" dirty="0">
                <a:latin typeface="Arial" panose="020B0604020202020204" pitchFamily="34" charset="0"/>
                <a:cs typeface="Arial" panose="020B0604020202020204" pitchFamily="34" charset="0"/>
              </a:rPr>
              <a:t>2</a:t>
            </a:r>
            <a:r>
              <a:rPr lang="vi-VN"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Không</a:t>
            </a:r>
            <a:r>
              <a:rPr lang="en-US" sz="5400" dirty="0" smtClean="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khí</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có</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vai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trò</a:t>
            </a:r>
            <a:r>
              <a:rPr lang="en-US" sz="5400" dirty="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duy</a:t>
            </a:r>
            <a:r>
              <a:rPr lang="en-US" sz="5400" dirty="0" smtClean="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trì</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sự</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sống</a:t>
            </a:r>
            <a:r>
              <a:rPr lang="en-US" sz="5400" dirty="0" smtClean="0">
                <a:latin typeface="Arial" panose="020B0604020202020204" pitchFamily="34" charset="0"/>
                <a:cs typeface="Arial" panose="020B0604020202020204" pitchFamily="34" charset="0"/>
              </a:rPr>
              <a:t>.</a:t>
            </a:r>
            <a:r>
              <a:rPr lang="vi-VN" sz="5400" dirty="0" smtClean="0">
                <a:latin typeface="Arial" panose="020B0604020202020204" pitchFamily="34" charset="0"/>
                <a:cs typeface="Arial" panose="020B0604020202020204" pitchFamily="34" charset="0"/>
              </a:rPr>
              <a:t> Nếu thiếu không khí thì con người, động vật, thực vật sẽ chết. </a:t>
            </a:r>
            <a:endParaRPr lang="en-US" sz="5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ppt_w+.3"/>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strVal val="#ppt_w+.3"/>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98EAF4">
                <a:alpha val="100000"/>
              </a:srgbClr>
            </a:gs>
            <a:gs pos="100000">
              <a:srgbClr val="DBEFFF">
                <a:alpha val="100000"/>
              </a:srgbClr>
            </a:gs>
          </a:gsLst>
          <a:lin ang="5400000"/>
        </a:gradFill>
        <a:effectLst/>
      </p:bgPr>
    </p:bg>
    <p:spTree>
      <p:nvGrpSpPr>
        <p:cNvPr id="1" name=""/>
        <p:cNvGrpSpPr/>
        <p:nvPr/>
      </p:nvGrpSpPr>
      <p:grpSpPr>
        <a:xfrm>
          <a:off x="0" y="0"/>
          <a:ext cx="0" cy="0"/>
          <a:chOff x="0" y="0"/>
          <a:chExt cx="0" cy="0"/>
        </a:xfrm>
      </p:grpSpPr>
      <p:sp>
        <p:nvSpPr>
          <p:cNvPr id="6" name="TextBox 6"/>
          <p:cNvSpPr txBox="1"/>
          <p:nvPr/>
        </p:nvSpPr>
        <p:spPr>
          <a:xfrm>
            <a:off x="2353207" y="2605689"/>
            <a:ext cx="13907133" cy="3811684"/>
          </a:xfrm>
          <a:prstGeom prst="rect">
            <a:avLst/>
          </a:prstGeom>
        </p:spPr>
        <p:txBody>
          <a:bodyPr wrap="square" lIns="0" tIns="0" rIns="0" bIns="0" rtlCol="0" anchor="t">
            <a:spAutoFit/>
          </a:bodyPr>
          <a:lstStyle/>
          <a:p>
            <a:pPr marL="0" lvl="0" indent="0" algn="ctr">
              <a:lnSpc>
                <a:spcPct val="150000"/>
              </a:lnSpc>
              <a:spcBef>
                <a:spcPct val="0"/>
              </a:spcBef>
            </a:pPr>
            <a:r>
              <a:rPr lang="vi-VN" sz="8800" b="1" u="none" strike="noStrike" dirty="0">
                <a:solidFill>
                  <a:srgbClr val="C00000"/>
                </a:solidFill>
                <a:latin typeface="Arial" panose="020B0604020202020204" pitchFamily="34" charset="0"/>
                <a:cs typeface="Arial" panose="020B0604020202020204" pitchFamily="34" charset="0"/>
              </a:rPr>
              <a:t>CẢM ƠN CÁC EM ĐÃ LẮNG NGHE BÀI GIẢNG!</a:t>
            </a:r>
            <a:endParaRPr lang="en-US" sz="8800" b="1" u="none" strike="noStrike"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79633" y="7765257"/>
            <a:ext cx="2376488" cy="210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50833" y="7772401"/>
            <a:ext cx="2376488" cy="210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53213" y="4391026"/>
            <a:ext cx="2369345" cy="2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03445" y="4398168"/>
            <a:ext cx="2355056" cy="220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22433" y="6312695"/>
            <a:ext cx="1754981" cy="164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a:grpSpLocks/>
          </p:cNvGrpSpPr>
          <p:nvPr/>
        </p:nvGrpSpPr>
        <p:grpSpPr bwMode="auto">
          <a:xfrm>
            <a:off x="11122820" y="5257800"/>
            <a:ext cx="5793581" cy="1600200"/>
            <a:chOff x="418429" y="2465042"/>
            <a:chExt cx="4396608" cy="1871084"/>
          </a:xfrm>
        </p:grpSpPr>
        <p:sp>
          <p:nvSpPr>
            <p:cNvPr id="26" name="Freeform: Shape 25"/>
            <p:cNvSpPr/>
            <p:nvPr/>
          </p:nvSpPr>
          <p:spPr>
            <a:xfrm>
              <a:off x="418429" y="2465042"/>
              <a:ext cx="4396608" cy="1865515"/>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50" dirty="0">
                <a:solidFill>
                  <a:schemeClr val="tx1"/>
                </a:solidFill>
                <a:latin typeface="+mj-lt"/>
              </a:endParaRPr>
            </a:p>
          </p:txBody>
        </p:sp>
        <p:sp>
          <p:nvSpPr>
            <p:cNvPr id="11" name="Rectangle: Rounded Corners 10"/>
            <p:cNvSpPr/>
            <p:nvPr/>
          </p:nvSpPr>
          <p:spPr>
            <a:xfrm>
              <a:off x="765387" y="2492886"/>
              <a:ext cx="4035193" cy="18432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b="1" dirty="0" err="1">
                  <a:solidFill>
                    <a:schemeClr val="tx1"/>
                  </a:solidFill>
                  <a:effectLst>
                    <a:outerShdw blurRad="38100" dist="38100" dir="2700000" algn="tl">
                      <a:srgbClr val="C0C0C0"/>
                    </a:outerShdw>
                  </a:effectLst>
                  <a:latin typeface="+mj-lt"/>
                </a:rPr>
                <a:t>Có</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thể</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bị</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nén</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lại</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và</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có</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thể</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giãn</a:t>
              </a:r>
              <a:r>
                <a:rPr lang="en-US" sz="4200" b="1" dirty="0">
                  <a:solidFill>
                    <a:schemeClr val="tx1"/>
                  </a:solidFill>
                  <a:effectLst>
                    <a:outerShdw blurRad="38100" dist="38100" dir="2700000" algn="tl">
                      <a:srgbClr val="C0C0C0"/>
                    </a:outerShdw>
                  </a:effectLst>
                  <a:latin typeface="+mj-lt"/>
                </a:rPr>
                <a:t> ra.</a:t>
              </a:r>
              <a:endParaRPr lang="en-US" sz="4650" b="1" dirty="0">
                <a:solidFill>
                  <a:schemeClr val="tx1"/>
                </a:solidFill>
                <a:latin typeface="+mj-lt"/>
                <a:ea typeface="Tahoma" panose="020B0604030504040204" pitchFamily="34" charset="0"/>
                <a:cs typeface="Arial" panose="020B0604020202020204" pitchFamily="34" charset="0"/>
              </a:endParaRPr>
            </a:p>
          </p:txBody>
        </p:sp>
      </p:grpSp>
      <p:grpSp>
        <p:nvGrpSpPr>
          <p:cNvPr id="17" name="Group 16"/>
          <p:cNvGrpSpPr>
            <a:grpSpLocks/>
          </p:cNvGrpSpPr>
          <p:nvPr/>
        </p:nvGrpSpPr>
        <p:grpSpPr bwMode="auto">
          <a:xfrm>
            <a:off x="914400" y="7772400"/>
            <a:ext cx="5838825" cy="1647825"/>
            <a:chOff x="139306" y="4651605"/>
            <a:chExt cx="4675731" cy="1863939"/>
          </a:xfrm>
        </p:grpSpPr>
        <p:sp>
          <p:nvSpPr>
            <p:cNvPr id="30" name="Freeform: Shape 29"/>
            <p:cNvSpPr/>
            <p:nvPr/>
          </p:nvSpPr>
          <p:spPr>
            <a:xfrm flipH="1">
              <a:off x="427249" y="4651605"/>
              <a:ext cx="438778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50">
                <a:solidFill>
                  <a:schemeClr val="tx1"/>
                </a:solidFill>
                <a:latin typeface="+mj-lt"/>
              </a:endParaRPr>
            </a:p>
          </p:txBody>
        </p:sp>
        <p:sp>
          <p:nvSpPr>
            <p:cNvPr id="37" name="Rectangle: Rounded Corners 36"/>
            <p:cNvSpPr/>
            <p:nvPr/>
          </p:nvSpPr>
          <p:spPr>
            <a:xfrm>
              <a:off x="139306" y="4651605"/>
              <a:ext cx="4584200" cy="18450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b="1" dirty="0" err="1">
                  <a:solidFill>
                    <a:schemeClr val="tx1"/>
                  </a:solidFill>
                  <a:effectLst>
                    <a:outerShdw blurRad="38100" dist="38100" dir="2700000" algn="tl">
                      <a:srgbClr val="C0C0C0"/>
                    </a:outerShdw>
                  </a:effectLst>
                  <a:latin typeface="+mj-lt"/>
                </a:rPr>
                <a:t>Không</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có</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hình</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dạng</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nhất</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định</a:t>
              </a:r>
              <a:r>
                <a:rPr lang="en-US" sz="4200" b="1" dirty="0">
                  <a:solidFill>
                    <a:schemeClr val="tx1"/>
                  </a:solidFill>
                  <a:effectLst>
                    <a:outerShdw blurRad="38100" dist="38100" dir="2700000" algn="tl">
                      <a:srgbClr val="C0C0C0"/>
                    </a:outerShdw>
                  </a:effectLst>
                  <a:latin typeface="+mj-lt"/>
                </a:rPr>
                <a:t>.</a:t>
              </a:r>
              <a:endParaRPr lang="en-US" sz="4650" b="1" dirty="0">
                <a:solidFill>
                  <a:schemeClr val="tx1"/>
                </a:solidFill>
                <a:latin typeface="+mj-lt"/>
                <a:ea typeface="Tahoma" panose="020B0604030504040204" pitchFamily="34" charset="0"/>
                <a:cs typeface="Arial" panose="020B0604020202020204" pitchFamily="34" charset="0"/>
              </a:endParaRPr>
            </a:p>
          </p:txBody>
        </p:sp>
      </p:grpSp>
      <p:grpSp>
        <p:nvGrpSpPr>
          <p:cNvPr id="18" name="Group 17"/>
          <p:cNvGrpSpPr>
            <a:grpSpLocks/>
          </p:cNvGrpSpPr>
          <p:nvPr/>
        </p:nvGrpSpPr>
        <p:grpSpPr bwMode="auto">
          <a:xfrm>
            <a:off x="1257300" y="5257801"/>
            <a:ext cx="5600700" cy="1712120"/>
            <a:chOff x="7363195" y="2465042"/>
            <a:chExt cx="4410376" cy="1864387"/>
          </a:xfrm>
        </p:grpSpPr>
        <p:sp>
          <p:nvSpPr>
            <p:cNvPr id="58" name="Freeform: Shape 57"/>
            <p:cNvSpPr/>
            <p:nvPr/>
          </p:nvSpPr>
          <p:spPr>
            <a:xfrm flipH="1">
              <a:off x="7378196" y="2465042"/>
              <a:ext cx="4395375" cy="1864387"/>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50" dirty="0">
                <a:solidFill>
                  <a:schemeClr val="tx1"/>
                </a:solidFill>
                <a:latin typeface="+mj-lt"/>
              </a:endParaRPr>
            </a:p>
          </p:txBody>
        </p:sp>
        <p:sp>
          <p:nvSpPr>
            <p:cNvPr id="38" name="Rectangle: Rounded Corners 37"/>
            <p:cNvSpPr/>
            <p:nvPr/>
          </p:nvSpPr>
          <p:spPr>
            <a:xfrm>
              <a:off x="7363195" y="2485786"/>
              <a:ext cx="4035344" cy="18436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b="1" dirty="0" err="1">
                  <a:solidFill>
                    <a:schemeClr val="tx1"/>
                  </a:solidFill>
                  <a:effectLst>
                    <a:outerShdw blurRad="38100" dist="38100" dir="2700000" algn="tl">
                      <a:srgbClr val="C0C0C0"/>
                    </a:outerShdw>
                  </a:effectLst>
                  <a:latin typeface="+mj-lt"/>
                </a:rPr>
                <a:t>Trong</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suốt</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không</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màu</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không</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mùi</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không</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vị</a:t>
              </a:r>
              <a:r>
                <a:rPr lang="en-US" sz="4200" b="1" dirty="0">
                  <a:solidFill>
                    <a:schemeClr val="tx1"/>
                  </a:solidFill>
                  <a:effectLst>
                    <a:outerShdw blurRad="38100" dist="38100" dir="2700000" algn="tl">
                      <a:srgbClr val="C0C0C0"/>
                    </a:outerShdw>
                  </a:effectLst>
                  <a:latin typeface="+mj-lt"/>
                </a:rPr>
                <a:t>.</a:t>
              </a:r>
              <a:endParaRPr lang="en-US" sz="4650" b="1" dirty="0">
                <a:solidFill>
                  <a:schemeClr val="tx1"/>
                </a:solidFill>
                <a:latin typeface="+mj-lt"/>
                <a:ea typeface="Tahoma" panose="020B0604030504040204" pitchFamily="34" charset="0"/>
                <a:cs typeface="Arial" panose="020B0604020202020204" pitchFamily="34" charset="0"/>
              </a:endParaRPr>
            </a:p>
          </p:txBody>
        </p:sp>
      </p:grpSp>
      <p:grpSp>
        <p:nvGrpSpPr>
          <p:cNvPr id="19" name="Group 18"/>
          <p:cNvGrpSpPr>
            <a:grpSpLocks/>
          </p:cNvGrpSpPr>
          <p:nvPr/>
        </p:nvGrpSpPr>
        <p:grpSpPr bwMode="auto">
          <a:xfrm>
            <a:off x="11118057" y="7772400"/>
            <a:ext cx="6026943" cy="1647825"/>
            <a:chOff x="7386970" y="4651605"/>
            <a:chExt cx="4403728" cy="1863939"/>
          </a:xfrm>
        </p:grpSpPr>
        <p:sp>
          <p:nvSpPr>
            <p:cNvPr id="59" name="Freeform: Shape 58"/>
            <p:cNvSpPr/>
            <p:nvPr/>
          </p:nvSpPr>
          <p:spPr>
            <a:xfrm>
              <a:off x="7386970" y="4651605"/>
              <a:ext cx="4386329"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50">
                <a:solidFill>
                  <a:schemeClr val="tx1"/>
                </a:solidFill>
                <a:latin typeface="+mj-lt"/>
              </a:endParaRPr>
            </a:p>
          </p:txBody>
        </p:sp>
        <p:sp>
          <p:nvSpPr>
            <p:cNvPr id="39" name="Rectangle: Rounded Corners 38"/>
            <p:cNvSpPr/>
            <p:nvPr/>
          </p:nvSpPr>
          <p:spPr>
            <a:xfrm>
              <a:off x="7755832" y="4651605"/>
              <a:ext cx="4034866" cy="18450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b="1" dirty="0" err="1">
                  <a:solidFill>
                    <a:schemeClr val="tx1"/>
                  </a:solidFill>
                  <a:effectLst>
                    <a:outerShdw blurRad="38100" dist="38100" dir="2700000" algn="tl">
                      <a:srgbClr val="C0C0C0"/>
                    </a:outerShdw>
                  </a:effectLst>
                  <a:latin typeface="+mj-lt"/>
                </a:rPr>
                <a:t>Tất</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cả</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những</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tính</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chất</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trên</a:t>
              </a:r>
              <a:r>
                <a:rPr lang="en-US" sz="4200" b="1" dirty="0">
                  <a:solidFill>
                    <a:schemeClr val="tx1"/>
                  </a:solidFill>
                  <a:effectLst>
                    <a:outerShdw blurRad="38100" dist="38100" dir="2700000" algn="tl">
                      <a:srgbClr val="C0C0C0"/>
                    </a:outerShdw>
                  </a:effectLst>
                  <a:latin typeface="+mj-lt"/>
                </a:rPr>
                <a:t>.</a:t>
              </a:r>
              <a:endParaRPr lang="en-US" sz="4650" b="1" dirty="0">
                <a:solidFill>
                  <a:schemeClr val="tx1"/>
                </a:solidFill>
                <a:latin typeface="+mj-lt"/>
                <a:ea typeface="Tahoma" panose="020B0604030504040204" pitchFamily="34" charset="0"/>
                <a:cs typeface="Arial" panose="020B0604020202020204" pitchFamily="34" charset="0"/>
              </a:endParaRPr>
            </a:p>
          </p:txBody>
        </p:sp>
      </p:grpSp>
      <p:grpSp>
        <p:nvGrpSpPr>
          <p:cNvPr id="31" name="Group 30"/>
          <p:cNvGrpSpPr>
            <a:grpSpLocks/>
          </p:cNvGrpSpPr>
          <p:nvPr/>
        </p:nvGrpSpPr>
        <p:grpSpPr bwMode="auto">
          <a:xfrm>
            <a:off x="1600200" y="685800"/>
            <a:ext cx="14058900" cy="2259808"/>
            <a:chOff x="150128" y="102542"/>
            <a:chExt cx="11127473" cy="2009400"/>
          </a:xfrm>
        </p:grpSpPr>
        <p:grpSp>
          <p:nvGrpSpPr>
            <p:cNvPr id="31758" name="Group 9"/>
            <p:cNvGrpSpPr>
              <a:grpSpLocks/>
            </p:cNvGrpSpPr>
            <p:nvPr/>
          </p:nvGrpSpPr>
          <p:grpSpPr bwMode="auto">
            <a:xfrm>
              <a:off x="1107065" y="248000"/>
              <a:ext cx="10170536" cy="1863939"/>
              <a:chOff x="1107064" y="247999"/>
              <a:chExt cx="10404597" cy="1863939"/>
            </a:xfrm>
          </p:grpSpPr>
          <p:pic>
            <p:nvPicPr>
              <p:cNvPr id="31761"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07064" y="247999"/>
                <a:ext cx="10404597" cy="186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7912" y="360863"/>
                <a:ext cx="9983749" cy="1619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4200" b="1" dirty="0" err="1">
                    <a:solidFill>
                      <a:schemeClr val="tx1"/>
                    </a:solidFill>
                    <a:effectLst>
                      <a:outerShdw blurRad="38100" dist="38100" dir="2700000" algn="tl">
                        <a:srgbClr val="C0C0C0"/>
                      </a:outerShdw>
                    </a:effectLst>
                    <a:latin typeface="+mj-lt"/>
                  </a:rPr>
                  <a:t>Tính</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chất</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nào</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sau</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đây</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là</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của</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không</a:t>
                </a:r>
                <a:r>
                  <a:rPr lang="en-US" sz="4200" b="1" dirty="0">
                    <a:solidFill>
                      <a:schemeClr val="tx1"/>
                    </a:solidFill>
                    <a:effectLst>
                      <a:outerShdw blurRad="38100" dist="38100" dir="2700000" algn="tl">
                        <a:srgbClr val="C0C0C0"/>
                      </a:outerShdw>
                    </a:effectLst>
                    <a:latin typeface="+mj-lt"/>
                  </a:rPr>
                  <a:t> </a:t>
                </a:r>
                <a:r>
                  <a:rPr lang="en-US" sz="4200" b="1" dirty="0" err="1">
                    <a:solidFill>
                      <a:schemeClr val="tx1"/>
                    </a:solidFill>
                    <a:effectLst>
                      <a:outerShdw blurRad="38100" dist="38100" dir="2700000" algn="tl">
                        <a:srgbClr val="C0C0C0"/>
                      </a:outerShdw>
                    </a:effectLst>
                    <a:latin typeface="+mj-lt"/>
                  </a:rPr>
                  <a:t>khí</a:t>
                </a:r>
                <a:r>
                  <a:rPr lang="en-US" sz="4200" b="1" dirty="0">
                    <a:solidFill>
                      <a:schemeClr val="tx1"/>
                    </a:solidFill>
                    <a:effectLst>
                      <a:outerShdw blurRad="38100" dist="38100" dir="2700000" algn="tl">
                        <a:srgbClr val="C0C0C0"/>
                      </a:outerShdw>
                    </a:effectLst>
                    <a:latin typeface="+mj-lt"/>
                  </a:rPr>
                  <a:t> ?</a:t>
                </a:r>
                <a:endParaRPr lang="en-US" sz="4200" b="1" dirty="0">
                  <a:solidFill>
                    <a:schemeClr val="tx1"/>
                  </a:solidFill>
                  <a:latin typeface="+mj-lt"/>
                </a:endParaRPr>
              </a:p>
            </p:txBody>
          </p:sp>
        </p:grpSp>
        <p:pic>
          <p:nvPicPr>
            <p:cNvPr id="31759"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65942" y="418612"/>
              <a:ext cx="2009400" cy="137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506343" y="723859"/>
              <a:ext cx="910326" cy="728652"/>
            </a:xfrm>
            <a:prstGeom prst="rect">
              <a:avLst/>
            </a:prstGeom>
            <a:noFill/>
          </p:spPr>
          <p:txBody>
            <a:bodyPr anchor="ctr">
              <a:spAutoFit/>
            </a:bodyPr>
            <a:lstStyle/>
            <a:p>
              <a:pPr algn="ctr">
                <a:defRPr/>
              </a:pPr>
              <a:r>
                <a:rPr lang="vi-VN" sz="4725" b="1" dirty="0" smtClean="0">
                  <a:latin typeface="+mj-lt"/>
                </a:rPr>
                <a:t>02</a:t>
              </a:r>
              <a:endParaRPr lang="en-US" sz="4725" b="1" dirty="0">
                <a:latin typeface="+mj-lt"/>
              </a:endParaRPr>
            </a:p>
          </p:txBody>
        </p:sp>
      </p:grpSp>
      <p:sp>
        <p:nvSpPr>
          <p:cNvPr id="8" name="Oval 7"/>
          <p:cNvSpPr>
            <a:spLocks noChangeArrowheads="1"/>
          </p:cNvSpPr>
          <p:nvPr/>
        </p:nvSpPr>
        <p:spPr bwMode="auto">
          <a:xfrm>
            <a:off x="9029700" y="7772400"/>
            <a:ext cx="1600200" cy="14859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endParaRPr lang="en-GB" altLang="en-US" sz="5400"/>
          </a:p>
        </p:txBody>
      </p:sp>
    </p:spTree>
    <p:extLst>
      <p:ext uri="{BB962C8B-B14F-4D97-AF65-F5344CB8AC3E}">
        <p14:creationId xmlns:p14="http://schemas.microsoft.com/office/powerpoint/2010/main" val="4602775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nodeType="afterGroup">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nodeType="afterGroup">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nodeType="afterGroup">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nodeType="afterGroup">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nodeType="afterGroup">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down)">
                                      <p:cBhvr>
                                        <p:cTn id="65" dur="580">
                                          <p:stCondLst>
                                            <p:cond delay="0"/>
                                          </p:stCondLst>
                                        </p:cTn>
                                        <p:tgtEl>
                                          <p:spTgt spid="8"/>
                                        </p:tgtEl>
                                      </p:cBhvr>
                                    </p:animEffect>
                                    <p:anim calcmode="lin" valueType="num">
                                      <p:cBhvr>
                                        <p:cTn id="6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1" dur="26">
                                          <p:stCondLst>
                                            <p:cond delay="650"/>
                                          </p:stCondLst>
                                        </p:cTn>
                                        <p:tgtEl>
                                          <p:spTgt spid="8"/>
                                        </p:tgtEl>
                                      </p:cBhvr>
                                      <p:to x="100000" y="60000"/>
                                    </p:animScale>
                                    <p:animScale>
                                      <p:cBhvr>
                                        <p:cTn id="72" dur="166" decel="50000">
                                          <p:stCondLst>
                                            <p:cond delay="676"/>
                                          </p:stCondLst>
                                        </p:cTn>
                                        <p:tgtEl>
                                          <p:spTgt spid="8"/>
                                        </p:tgtEl>
                                      </p:cBhvr>
                                      <p:to x="100000" y="100000"/>
                                    </p:animScale>
                                    <p:animScale>
                                      <p:cBhvr>
                                        <p:cTn id="73" dur="26">
                                          <p:stCondLst>
                                            <p:cond delay="1312"/>
                                          </p:stCondLst>
                                        </p:cTn>
                                        <p:tgtEl>
                                          <p:spTgt spid="8"/>
                                        </p:tgtEl>
                                      </p:cBhvr>
                                      <p:to x="100000" y="80000"/>
                                    </p:animScale>
                                    <p:animScale>
                                      <p:cBhvr>
                                        <p:cTn id="74" dur="166" decel="50000">
                                          <p:stCondLst>
                                            <p:cond delay="1338"/>
                                          </p:stCondLst>
                                        </p:cTn>
                                        <p:tgtEl>
                                          <p:spTgt spid="8"/>
                                        </p:tgtEl>
                                      </p:cBhvr>
                                      <p:to x="100000" y="100000"/>
                                    </p:animScale>
                                    <p:animScale>
                                      <p:cBhvr>
                                        <p:cTn id="75" dur="26">
                                          <p:stCondLst>
                                            <p:cond delay="1642"/>
                                          </p:stCondLst>
                                        </p:cTn>
                                        <p:tgtEl>
                                          <p:spTgt spid="8"/>
                                        </p:tgtEl>
                                      </p:cBhvr>
                                      <p:to x="100000" y="90000"/>
                                    </p:animScale>
                                    <p:animScale>
                                      <p:cBhvr>
                                        <p:cTn id="76" dur="166" decel="50000">
                                          <p:stCondLst>
                                            <p:cond delay="1668"/>
                                          </p:stCondLst>
                                        </p:cTn>
                                        <p:tgtEl>
                                          <p:spTgt spid="8"/>
                                        </p:tgtEl>
                                      </p:cBhvr>
                                      <p:to x="100000" y="100000"/>
                                    </p:animScale>
                                    <p:animScale>
                                      <p:cBhvr>
                                        <p:cTn id="77" dur="26">
                                          <p:stCondLst>
                                            <p:cond delay="1808"/>
                                          </p:stCondLst>
                                        </p:cTn>
                                        <p:tgtEl>
                                          <p:spTgt spid="8"/>
                                        </p:tgtEl>
                                      </p:cBhvr>
                                      <p:to x="100000" y="95000"/>
                                    </p:animScale>
                                    <p:animScale>
                                      <p:cBhvr>
                                        <p:cTn id="7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6" y="7868840"/>
            <a:ext cx="2376488" cy="25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50833" y="7772400"/>
            <a:ext cx="2376488" cy="267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53213" y="4110036"/>
            <a:ext cx="2369345" cy="249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03445" y="4117180"/>
            <a:ext cx="2355056" cy="248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22433" y="6312695"/>
            <a:ext cx="1754981" cy="164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a:grpSpLocks/>
          </p:cNvGrpSpPr>
          <p:nvPr/>
        </p:nvGrpSpPr>
        <p:grpSpPr bwMode="auto">
          <a:xfrm>
            <a:off x="11122820" y="5257800"/>
            <a:ext cx="5793581" cy="1600200"/>
            <a:chOff x="418429" y="2465042"/>
            <a:chExt cx="4396608" cy="1871084"/>
          </a:xfrm>
        </p:grpSpPr>
        <p:sp>
          <p:nvSpPr>
            <p:cNvPr id="26" name="Freeform: Shape 25"/>
            <p:cNvSpPr/>
            <p:nvPr/>
          </p:nvSpPr>
          <p:spPr>
            <a:xfrm>
              <a:off x="418429" y="2465042"/>
              <a:ext cx="4396608" cy="1865515"/>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50" dirty="0">
                <a:solidFill>
                  <a:schemeClr val="tx1"/>
                </a:solidFill>
                <a:latin typeface="+mj-lt"/>
              </a:endParaRPr>
            </a:p>
          </p:txBody>
        </p:sp>
        <p:sp>
          <p:nvSpPr>
            <p:cNvPr id="11" name="Rectangle: Rounded Corners 10"/>
            <p:cNvSpPr/>
            <p:nvPr/>
          </p:nvSpPr>
          <p:spPr>
            <a:xfrm>
              <a:off x="765387" y="2492886"/>
              <a:ext cx="4035193" cy="18432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200" b="1" dirty="0" smtClean="0">
                  <a:solidFill>
                    <a:schemeClr val="tx1"/>
                  </a:solidFill>
                  <a:effectLst>
                    <a:outerShdw blurRad="38100" dist="38100" dir="2700000" algn="tl">
                      <a:srgbClr val="C0C0C0"/>
                    </a:outerShdw>
                  </a:effectLst>
                  <a:latin typeface="+mj-lt"/>
                </a:rPr>
                <a:t>Khí các-bô-níc và bụi</a:t>
              </a:r>
              <a:endParaRPr lang="en-US" sz="4650" b="1" dirty="0">
                <a:solidFill>
                  <a:schemeClr val="tx1"/>
                </a:solidFill>
                <a:latin typeface="+mj-lt"/>
                <a:ea typeface="Tahoma" panose="020B0604030504040204" pitchFamily="34" charset="0"/>
                <a:cs typeface="Arial" panose="020B0604020202020204" pitchFamily="34" charset="0"/>
              </a:endParaRPr>
            </a:p>
          </p:txBody>
        </p:sp>
      </p:grpSp>
      <p:grpSp>
        <p:nvGrpSpPr>
          <p:cNvPr id="17" name="Group 16"/>
          <p:cNvGrpSpPr>
            <a:grpSpLocks/>
          </p:cNvGrpSpPr>
          <p:nvPr/>
        </p:nvGrpSpPr>
        <p:grpSpPr bwMode="auto">
          <a:xfrm>
            <a:off x="1047754" y="7772400"/>
            <a:ext cx="5807867" cy="1647825"/>
            <a:chOff x="139306" y="4651605"/>
            <a:chExt cx="4675731" cy="1863939"/>
          </a:xfrm>
        </p:grpSpPr>
        <p:sp>
          <p:nvSpPr>
            <p:cNvPr id="30" name="Freeform: Shape 29"/>
            <p:cNvSpPr/>
            <p:nvPr/>
          </p:nvSpPr>
          <p:spPr>
            <a:xfrm flipH="1">
              <a:off x="427249" y="4651605"/>
              <a:ext cx="438778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50">
                <a:solidFill>
                  <a:schemeClr val="tx1"/>
                </a:solidFill>
                <a:latin typeface="+mj-lt"/>
              </a:endParaRPr>
            </a:p>
          </p:txBody>
        </p:sp>
        <p:sp>
          <p:nvSpPr>
            <p:cNvPr id="37" name="Rectangle: Rounded Corners 36"/>
            <p:cNvSpPr/>
            <p:nvPr/>
          </p:nvSpPr>
          <p:spPr>
            <a:xfrm>
              <a:off x="139306" y="4651605"/>
              <a:ext cx="4584200" cy="18450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200" b="1" dirty="0" smtClean="0">
                  <a:solidFill>
                    <a:schemeClr val="tx1"/>
                  </a:solidFill>
                  <a:effectLst>
                    <a:outerShdw blurRad="38100" dist="38100" dir="2700000" algn="tl">
                      <a:srgbClr val="C0C0C0"/>
                    </a:outerShdw>
                  </a:effectLst>
                  <a:latin typeface="+mj-lt"/>
                </a:rPr>
                <a:t>Khí ni-tơ và </a:t>
              </a:r>
            </a:p>
            <a:p>
              <a:pPr algn="ctr">
                <a:defRPr/>
              </a:pPr>
              <a:r>
                <a:rPr lang="vi-VN" sz="4200" b="1" dirty="0" smtClean="0">
                  <a:solidFill>
                    <a:schemeClr val="tx1"/>
                  </a:solidFill>
                  <a:effectLst>
                    <a:outerShdw blurRad="38100" dist="38100" dir="2700000" algn="tl">
                      <a:srgbClr val="C0C0C0"/>
                    </a:outerShdw>
                  </a:effectLst>
                  <a:latin typeface="+mj-lt"/>
                </a:rPr>
                <a:t>Các-bô-níc</a:t>
              </a:r>
              <a:endParaRPr lang="en-US" sz="4650" b="1" dirty="0">
                <a:solidFill>
                  <a:schemeClr val="tx1"/>
                </a:solidFill>
                <a:latin typeface="+mj-lt"/>
                <a:ea typeface="Tahoma" panose="020B0604030504040204" pitchFamily="34" charset="0"/>
                <a:cs typeface="Arial" panose="020B0604020202020204" pitchFamily="34" charset="0"/>
              </a:endParaRPr>
            </a:p>
          </p:txBody>
        </p:sp>
      </p:grpSp>
      <p:grpSp>
        <p:nvGrpSpPr>
          <p:cNvPr id="18" name="Group 17"/>
          <p:cNvGrpSpPr>
            <a:grpSpLocks/>
          </p:cNvGrpSpPr>
          <p:nvPr/>
        </p:nvGrpSpPr>
        <p:grpSpPr bwMode="auto">
          <a:xfrm>
            <a:off x="1257300" y="5257801"/>
            <a:ext cx="5600700" cy="1712120"/>
            <a:chOff x="7363195" y="2465042"/>
            <a:chExt cx="4410376" cy="1864387"/>
          </a:xfrm>
        </p:grpSpPr>
        <p:sp>
          <p:nvSpPr>
            <p:cNvPr id="58" name="Freeform: Shape 57"/>
            <p:cNvSpPr/>
            <p:nvPr/>
          </p:nvSpPr>
          <p:spPr>
            <a:xfrm flipH="1">
              <a:off x="7378196" y="2465042"/>
              <a:ext cx="4395375" cy="1864387"/>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50" dirty="0">
                <a:solidFill>
                  <a:schemeClr val="tx1"/>
                </a:solidFill>
                <a:latin typeface="+mj-lt"/>
              </a:endParaRPr>
            </a:p>
          </p:txBody>
        </p:sp>
        <p:sp>
          <p:nvSpPr>
            <p:cNvPr id="38" name="Rectangle: Rounded Corners 37"/>
            <p:cNvSpPr/>
            <p:nvPr/>
          </p:nvSpPr>
          <p:spPr>
            <a:xfrm>
              <a:off x="7363195" y="2485786"/>
              <a:ext cx="4035344" cy="18436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200" b="1" dirty="0" smtClean="0">
                  <a:solidFill>
                    <a:schemeClr val="tx1"/>
                  </a:solidFill>
                  <a:effectLst>
                    <a:outerShdw blurRad="38100" dist="38100" dir="2700000" algn="tl">
                      <a:srgbClr val="C0C0C0"/>
                    </a:outerShdw>
                  </a:effectLst>
                  <a:latin typeface="+mj-lt"/>
                </a:rPr>
                <a:t>Khí ô-xy và </a:t>
              </a:r>
            </a:p>
            <a:p>
              <a:pPr algn="ctr">
                <a:defRPr/>
              </a:pPr>
              <a:r>
                <a:rPr lang="vi-VN" sz="4200" b="1" dirty="0" smtClean="0">
                  <a:solidFill>
                    <a:schemeClr val="tx1"/>
                  </a:solidFill>
                  <a:effectLst>
                    <a:outerShdw blurRad="38100" dist="38100" dir="2700000" algn="tl">
                      <a:srgbClr val="C0C0C0"/>
                    </a:outerShdw>
                  </a:effectLst>
                  <a:latin typeface="+mj-lt"/>
                </a:rPr>
                <a:t>Các-bô-níc</a:t>
              </a:r>
              <a:endParaRPr lang="en-US" sz="4650" b="1" dirty="0">
                <a:solidFill>
                  <a:schemeClr val="tx1"/>
                </a:solidFill>
                <a:latin typeface="+mj-lt"/>
                <a:ea typeface="Tahoma" panose="020B0604030504040204" pitchFamily="34" charset="0"/>
                <a:cs typeface="Arial" panose="020B0604020202020204" pitchFamily="34" charset="0"/>
              </a:endParaRPr>
            </a:p>
          </p:txBody>
        </p:sp>
      </p:grpSp>
      <p:grpSp>
        <p:nvGrpSpPr>
          <p:cNvPr id="19" name="Group 18"/>
          <p:cNvGrpSpPr>
            <a:grpSpLocks/>
          </p:cNvGrpSpPr>
          <p:nvPr/>
        </p:nvGrpSpPr>
        <p:grpSpPr bwMode="auto">
          <a:xfrm>
            <a:off x="11118057" y="7772400"/>
            <a:ext cx="6026943" cy="1647825"/>
            <a:chOff x="7386970" y="4651605"/>
            <a:chExt cx="4403728" cy="1863939"/>
          </a:xfrm>
        </p:grpSpPr>
        <p:sp>
          <p:nvSpPr>
            <p:cNvPr id="59" name="Freeform: Shape 58"/>
            <p:cNvSpPr/>
            <p:nvPr/>
          </p:nvSpPr>
          <p:spPr>
            <a:xfrm>
              <a:off x="7386970" y="4651605"/>
              <a:ext cx="4386329"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50">
                <a:solidFill>
                  <a:schemeClr val="tx1"/>
                </a:solidFill>
                <a:latin typeface="+mj-lt"/>
              </a:endParaRPr>
            </a:p>
          </p:txBody>
        </p:sp>
        <p:sp>
          <p:nvSpPr>
            <p:cNvPr id="39" name="Rectangle: Rounded Corners 38"/>
            <p:cNvSpPr/>
            <p:nvPr/>
          </p:nvSpPr>
          <p:spPr>
            <a:xfrm>
              <a:off x="7755832" y="4651605"/>
              <a:ext cx="4034866" cy="18450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200" b="1" dirty="0" smtClean="0">
                  <a:solidFill>
                    <a:schemeClr val="tx1"/>
                  </a:solidFill>
                  <a:effectLst>
                    <a:outerShdw blurRad="38100" dist="38100" dir="2700000" algn="tl">
                      <a:srgbClr val="C0C0C0"/>
                    </a:outerShdw>
                  </a:effectLst>
                  <a:latin typeface="+mj-lt"/>
                </a:rPr>
                <a:t>Khí ô-xy và ni-tơ</a:t>
              </a:r>
              <a:endParaRPr lang="en-US" sz="4650" b="1" dirty="0">
                <a:solidFill>
                  <a:schemeClr val="tx1"/>
                </a:solidFill>
                <a:latin typeface="+mj-lt"/>
                <a:ea typeface="Tahoma" panose="020B0604030504040204" pitchFamily="34" charset="0"/>
                <a:cs typeface="Arial" panose="020B0604020202020204" pitchFamily="34" charset="0"/>
              </a:endParaRPr>
            </a:p>
          </p:txBody>
        </p:sp>
      </p:grpSp>
      <p:grpSp>
        <p:nvGrpSpPr>
          <p:cNvPr id="31" name="Group 30"/>
          <p:cNvGrpSpPr>
            <a:grpSpLocks/>
          </p:cNvGrpSpPr>
          <p:nvPr/>
        </p:nvGrpSpPr>
        <p:grpSpPr bwMode="auto">
          <a:xfrm>
            <a:off x="1600200" y="685800"/>
            <a:ext cx="14058900" cy="2259808"/>
            <a:chOff x="150128" y="102542"/>
            <a:chExt cx="11127473" cy="2009400"/>
          </a:xfrm>
        </p:grpSpPr>
        <p:grpSp>
          <p:nvGrpSpPr>
            <p:cNvPr id="29710" name="Group 9"/>
            <p:cNvGrpSpPr>
              <a:grpSpLocks/>
            </p:cNvGrpSpPr>
            <p:nvPr/>
          </p:nvGrpSpPr>
          <p:grpSpPr bwMode="auto">
            <a:xfrm>
              <a:off x="1107065" y="248000"/>
              <a:ext cx="10170536" cy="1863939"/>
              <a:chOff x="1107064" y="247999"/>
              <a:chExt cx="10404597" cy="1863939"/>
            </a:xfrm>
          </p:grpSpPr>
          <p:pic>
            <p:nvPicPr>
              <p:cNvPr id="29713"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07064" y="247999"/>
                <a:ext cx="10404597" cy="186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7912" y="360863"/>
                <a:ext cx="9983749" cy="1619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vi-VN" sz="4200" b="1" dirty="0" smtClean="0">
                    <a:solidFill>
                      <a:schemeClr val="tx1"/>
                    </a:solidFill>
                    <a:effectLst>
                      <a:outerShdw blurRad="38100" dist="38100" dir="2700000" algn="tl">
                        <a:srgbClr val="C0C0C0"/>
                      </a:outerShdw>
                    </a:effectLst>
                    <a:latin typeface="+mj-lt"/>
                  </a:rPr>
                  <a:t>Không khí gồm 2 thành phần chính là:</a:t>
                </a:r>
              </a:p>
            </p:txBody>
          </p:sp>
        </p:grpSp>
        <p:pic>
          <p:nvPicPr>
            <p:cNvPr id="29711"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65942" y="418612"/>
              <a:ext cx="2009400" cy="137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506343" y="723859"/>
              <a:ext cx="910326" cy="728652"/>
            </a:xfrm>
            <a:prstGeom prst="rect">
              <a:avLst/>
            </a:prstGeom>
            <a:noFill/>
          </p:spPr>
          <p:txBody>
            <a:bodyPr anchor="ctr">
              <a:spAutoFit/>
            </a:bodyPr>
            <a:lstStyle/>
            <a:p>
              <a:pPr algn="ctr">
                <a:defRPr/>
              </a:pPr>
              <a:r>
                <a:rPr lang="vi-VN" sz="4725" b="1" dirty="0" smtClean="0">
                  <a:latin typeface="+mj-lt"/>
                </a:rPr>
                <a:t>03</a:t>
              </a:r>
              <a:endParaRPr lang="en-US" sz="4725" b="1" dirty="0">
                <a:latin typeface="+mj-lt"/>
              </a:endParaRPr>
            </a:p>
          </p:txBody>
        </p:sp>
      </p:grpSp>
      <p:sp>
        <p:nvSpPr>
          <p:cNvPr id="8" name="Oval 7"/>
          <p:cNvSpPr>
            <a:spLocks noChangeArrowheads="1"/>
          </p:cNvSpPr>
          <p:nvPr/>
        </p:nvSpPr>
        <p:spPr bwMode="auto">
          <a:xfrm>
            <a:off x="9174957" y="8114580"/>
            <a:ext cx="1600200" cy="14859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endParaRPr lang="en-GB" altLang="en-US" sz="5400"/>
          </a:p>
        </p:txBody>
      </p:sp>
    </p:spTree>
    <p:extLst>
      <p:ext uri="{BB962C8B-B14F-4D97-AF65-F5344CB8AC3E}">
        <p14:creationId xmlns:p14="http://schemas.microsoft.com/office/powerpoint/2010/main" val="261151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nodeType="afterGroup">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nodeType="afterGroup">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nodeType="afterGroup">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nodeType="afterGroup">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nodeType="afterGroup">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down)">
                                      <p:cBhvr>
                                        <p:cTn id="65" dur="580">
                                          <p:stCondLst>
                                            <p:cond delay="0"/>
                                          </p:stCondLst>
                                        </p:cTn>
                                        <p:tgtEl>
                                          <p:spTgt spid="8"/>
                                        </p:tgtEl>
                                      </p:cBhvr>
                                    </p:animEffect>
                                    <p:anim calcmode="lin" valueType="num">
                                      <p:cBhvr>
                                        <p:cTn id="6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1" dur="26">
                                          <p:stCondLst>
                                            <p:cond delay="650"/>
                                          </p:stCondLst>
                                        </p:cTn>
                                        <p:tgtEl>
                                          <p:spTgt spid="8"/>
                                        </p:tgtEl>
                                      </p:cBhvr>
                                      <p:to x="100000" y="60000"/>
                                    </p:animScale>
                                    <p:animScale>
                                      <p:cBhvr>
                                        <p:cTn id="72" dur="166" decel="50000">
                                          <p:stCondLst>
                                            <p:cond delay="676"/>
                                          </p:stCondLst>
                                        </p:cTn>
                                        <p:tgtEl>
                                          <p:spTgt spid="8"/>
                                        </p:tgtEl>
                                      </p:cBhvr>
                                      <p:to x="100000" y="100000"/>
                                    </p:animScale>
                                    <p:animScale>
                                      <p:cBhvr>
                                        <p:cTn id="73" dur="26">
                                          <p:stCondLst>
                                            <p:cond delay="1312"/>
                                          </p:stCondLst>
                                        </p:cTn>
                                        <p:tgtEl>
                                          <p:spTgt spid="8"/>
                                        </p:tgtEl>
                                      </p:cBhvr>
                                      <p:to x="100000" y="80000"/>
                                    </p:animScale>
                                    <p:animScale>
                                      <p:cBhvr>
                                        <p:cTn id="74" dur="166" decel="50000">
                                          <p:stCondLst>
                                            <p:cond delay="1338"/>
                                          </p:stCondLst>
                                        </p:cTn>
                                        <p:tgtEl>
                                          <p:spTgt spid="8"/>
                                        </p:tgtEl>
                                      </p:cBhvr>
                                      <p:to x="100000" y="100000"/>
                                    </p:animScale>
                                    <p:animScale>
                                      <p:cBhvr>
                                        <p:cTn id="75" dur="26">
                                          <p:stCondLst>
                                            <p:cond delay="1642"/>
                                          </p:stCondLst>
                                        </p:cTn>
                                        <p:tgtEl>
                                          <p:spTgt spid="8"/>
                                        </p:tgtEl>
                                      </p:cBhvr>
                                      <p:to x="100000" y="90000"/>
                                    </p:animScale>
                                    <p:animScale>
                                      <p:cBhvr>
                                        <p:cTn id="76" dur="166" decel="50000">
                                          <p:stCondLst>
                                            <p:cond delay="1668"/>
                                          </p:stCondLst>
                                        </p:cTn>
                                        <p:tgtEl>
                                          <p:spTgt spid="8"/>
                                        </p:tgtEl>
                                      </p:cBhvr>
                                      <p:to x="100000" y="100000"/>
                                    </p:animScale>
                                    <p:animScale>
                                      <p:cBhvr>
                                        <p:cTn id="77" dur="26">
                                          <p:stCondLst>
                                            <p:cond delay="1808"/>
                                          </p:stCondLst>
                                        </p:cTn>
                                        <p:tgtEl>
                                          <p:spTgt spid="8"/>
                                        </p:tgtEl>
                                      </p:cBhvr>
                                      <p:to x="100000" y="95000"/>
                                    </p:animScale>
                                    <p:animScale>
                                      <p:cBhvr>
                                        <p:cTn id="7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0482" name="Rectangle 3"/>
          <p:cNvSpPr>
            <a:spLocks noGrp="1" noChangeArrowheads="1"/>
          </p:cNvSpPr>
          <p:nvPr>
            <p:ph type="body" sz="half" idx="1"/>
          </p:nvPr>
        </p:nvSpPr>
        <p:spPr>
          <a:xfrm>
            <a:off x="-1981200" y="1277572"/>
            <a:ext cx="7680960" cy="1165860"/>
          </a:xfrm>
        </p:spPr>
        <p:txBody>
          <a:bodyPr/>
          <a:lstStyle/>
          <a:p>
            <a:pPr algn="ctr" eaLnBrk="1" hangingPunct="1">
              <a:buFontTx/>
              <a:buNone/>
            </a:pPr>
            <a:r>
              <a:rPr lang="vi-VN" altLang="zh-CN" sz="5040" dirty="0" smtClean="0">
                <a:latin typeface="Times New Roman" panose="02020603050405020304" pitchFamily="18" charset="0"/>
                <a:ea typeface="SimSun" panose="02010600030101010101" pitchFamily="2" charset="-122"/>
                <a:cs typeface="Times New Roman" panose="02020603050405020304" pitchFamily="18" charset="0"/>
              </a:rPr>
              <a:t>Câu 4:</a:t>
            </a:r>
            <a:endParaRPr lang="en-US" altLang="zh-CN" sz="504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0483" name="Text Box 8"/>
          <p:cNvSpPr txBox="1">
            <a:spLocks noChangeArrowheads="1"/>
          </p:cNvSpPr>
          <p:nvPr/>
        </p:nvSpPr>
        <p:spPr bwMode="auto">
          <a:xfrm>
            <a:off x="4572000" y="9486901"/>
            <a:ext cx="10058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zh-CN" sz="2700">
              <a:ea typeface="SimSun" panose="02010600030101010101" pitchFamily="2" charset="-122"/>
              <a:cs typeface="Arial" panose="020B0604020202020204" pitchFamily="34" charset="0"/>
            </a:endParaRPr>
          </a:p>
        </p:txBody>
      </p:sp>
      <p:pic>
        <p:nvPicPr>
          <p:cNvPr id="20485" name="Picture 16" descr="22222222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1920" y="3497580"/>
            <a:ext cx="964692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 Box 17"/>
          <p:cNvSpPr txBox="1">
            <a:spLocks noChangeArrowheads="1"/>
          </p:cNvSpPr>
          <p:nvPr/>
        </p:nvSpPr>
        <p:spPr bwMode="auto">
          <a:xfrm>
            <a:off x="2697480" y="1303020"/>
            <a:ext cx="1223010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680" noProof="1" smtClean="0">
                <a:latin typeface="Times New Roman" panose="02020603050405020304" pitchFamily="18" charset="0"/>
                <a:cs typeface="Times New Roman" panose="02020603050405020304" pitchFamily="18" charset="0"/>
              </a:rPr>
              <a:t>Khi </a:t>
            </a:r>
            <a:r>
              <a:rPr lang="vi-VN" altLang="en-US" sz="4680" noProof="1" smtClean="0">
                <a:latin typeface="Times New Roman" panose="02020603050405020304" pitchFamily="18" charset="0"/>
                <a:cs typeface="Times New Roman" panose="02020603050405020304" pitchFamily="18" charset="0"/>
              </a:rPr>
              <a:t>thổi không khí vào bếp than hoặc bếp củi thì lửa sẽ cháy to lên hay nhỏ đi? Vì sao?</a:t>
            </a:r>
            <a:endParaRPr lang="vi-VN" altLang="en-US" sz="4680" noProof="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8361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785"/>
                                        </p:tgtEl>
                                        <p:attrNameLst>
                                          <p:attrName>style.visibility</p:attrName>
                                        </p:attrNameLst>
                                      </p:cBhvr>
                                      <p:to>
                                        <p:strVal val="visible"/>
                                      </p:to>
                                    </p:set>
                                    <p:animEffect transition="in" filter="box(in)">
                                      <p:cBhvr>
                                        <p:cTn id="7" dur="500"/>
                                        <p:tgtEl>
                                          <p:spTgt spid="32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J023"/>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35442" y="-77152"/>
            <a:ext cx="16459200" cy="925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511611" y="1415463"/>
            <a:ext cx="1193101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6000" b="1" dirty="0" err="1">
                <a:solidFill>
                  <a:srgbClr val="0000FF"/>
                </a:solidFill>
                <a:latin typeface="Times New Roman" panose="02020603050405020304" pitchFamily="18" charset="0"/>
                <a:cs typeface="Times New Roman" panose="02020603050405020304" pitchFamily="18" charset="0"/>
              </a:rPr>
              <a:t>Thứ</a:t>
            </a:r>
            <a:r>
              <a:rPr lang="en-US" altLang="en-US" sz="6000" b="1" dirty="0">
                <a:solidFill>
                  <a:srgbClr val="0000FF"/>
                </a:solidFill>
                <a:latin typeface="Times New Roman" panose="02020603050405020304" pitchFamily="18" charset="0"/>
                <a:cs typeface="Times New Roman" panose="02020603050405020304" pitchFamily="18" charset="0"/>
              </a:rPr>
              <a:t> </a:t>
            </a:r>
            <a:r>
              <a:rPr lang="en-US" altLang="en-US" sz="6000" b="1" dirty="0" err="1">
                <a:solidFill>
                  <a:srgbClr val="0000FF"/>
                </a:solidFill>
                <a:latin typeface="Times New Roman" panose="02020603050405020304" pitchFamily="18" charset="0"/>
                <a:cs typeface="Times New Roman" panose="02020603050405020304" pitchFamily="18" charset="0"/>
              </a:rPr>
              <a:t>ba</a:t>
            </a:r>
            <a:r>
              <a:rPr lang="en-US" altLang="en-US" sz="6000" b="1" dirty="0">
                <a:solidFill>
                  <a:srgbClr val="0000FF"/>
                </a:solidFill>
                <a:latin typeface="Times New Roman" panose="02020603050405020304" pitchFamily="18" charset="0"/>
                <a:cs typeface="Times New Roman" panose="02020603050405020304" pitchFamily="18" charset="0"/>
              </a:rPr>
              <a:t> </a:t>
            </a:r>
            <a:r>
              <a:rPr lang="en-US" altLang="en-US" sz="6000" b="1" dirty="0" err="1">
                <a:solidFill>
                  <a:srgbClr val="0000FF"/>
                </a:solidFill>
                <a:latin typeface="Times New Roman" panose="02020603050405020304" pitchFamily="18" charset="0"/>
                <a:cs typeface="Times New Roman" panose="02020603050405020304" pitchFamily="18" charset="0"/>
              </a:rPr>
              <a:t>ngày</a:t>
            </a:r>
            <a:r>
              <a:rPr lang="en-US" altLang="en-US" sz="6000" b="1" dirty="0">
                <a:solidFill>
                  <a:srgbClr val="0000FF"/>
                </a:solidFill>
                <a:latin typeface="Times New Roman" panose="02020603050405020304" pitchFamily="18" charset="0"/>
                <a:cs typeface="Times New Roman" panose="02020603050405020304" pitchFamily="18" charset="0"/>
              </a:rPr>
              <a:t> </a:t>
            </a:r>
            <a:r>
              <a:rPr lang="vi-VN" altLang="en-US" sz="6000" b="1" dirty="0" smtClean="0">
                <a:solidFill>
                  <a:srgbClr val="0000FF"/>
                </a:solidFill>
                <a:latin typeface="Times New Roman" panose="02020603050405020304" pitchFamily="18" charset="0"/>
                <a:cs typeface="Times New Roman" panose="02020603050405020304" pitchFamily="18" charset="0"/>
              </a:rPr>
              <a:t>10</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a:solidFill>
                  <a:srgbClr val="0000FF"/>
                </a:solidFill>
                <a:latin typeface="Times New Roman" panose="02020603050405020304" pitchFamily="18" charset="0"/>
                <a:cs typeface="Times New Roman" panose="02020603050405020304" pitchFamily="18" charset="0"/>
              </a:rPr>
              <a:t>tháng</a:t>
            </a:r>
            <a:r>
              <a:rPr lang="en-US" altLang="en-US" sz="6000" b="1" dirty="0">
                <a:solidFill>
                  <a:srgbClr val="0000FF"/>
                </a:solidFill>
                <a:latin typeface="Times New Roman" panose="02020603050405020304" pitchFamily="18" charset="0"/>
                <a:cs typeface="Times New Roman" panose="02020603050405020304" pitchFamily="18" charset="0"/>
              </a:rPr>
              <a:t> </a:t>
            </a:r>
            <a:r>
              <a:rPr lang="vi-VN" altLang="en-US" sz="6000" b="1" dirty="0" smtClean="0">
                <a:solidFill>
                  <a:srgbClr val="0000FF"/>
                </a:solidFill>
                <a:latin typeface="Times New Roman" panose="02020603050405020304" pitchFamily="18" charset="0"/>
                <a:cs typeface="Times New Roman" panose="02020603050405020304" pitchFamily="18" charset="0"/>
              </a:rPr>
              <a:t>10</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a:solidFill>
                  <a:srgbClr val="0000FF"/>
                </a:solidFill>
                <a:latin typeface="Times New Roman" panose="02020603050405020304" pitchFamily="18" charset="0"/>
                <a:cs typeface="Times New Roman" panose="02020603050405020304" pitchFamily="18" charset="0"/>
              </a:rPr>
              <a:t>năm</a:t>
            </a:r>
            <a:r>
              <a:rPr lang="en-US" altLang="en-US" sz="6000" b="1" dirty="0">
                <a:solidFill>
                  <a:srgbClr val="0000FF"/>
                </a:solidFill>
                <a:latin typeface="Times New Roman" panose="02020603050405020304" pitchFamily="18" charset="0"/>
                <a:cs typeface="Times New Roman" panose="02020603050405020304" pitchFamily="18" charset="0"/>
              </a:rPr>
              <a:t> 2023</a:t>
            </a:r>
          </a:p>
        </p:txBody>
      </p:sp>
      <p:pic>
        <p:nvPicPr>
          <p:cNvPr id="6148" name="Picture 10"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361670" y="514351"/>
            <a:ext cx="195453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1"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514351"/>
            <a:ext cx="195453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2"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74670" y="8269606"/>
            <a:ext cx="195453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5"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155930" y="7098031"/>
            <a:ext cx="195453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7"/>
          <p:cNvSpPr>
            <a:spLocks noChangeArrowheads="1" noChangeShapeType="1" noTextEdit="1"/>
          </p:cNvSpPr>
          <p:nvPr/>
        </p:nvSpPr>
        <p:spPr bwMode="auto">
          <a:xfrm>
            <a:off x="5955030" y="4217671"/>
            <a:ext cx="6686550" cy="668655"/>
          </a:xfrm>
          <a:prstGeom prst="rect">
            <a:avLst/>
          </a:prstGeom>
        </p:spPr>
        <p:txBody>
          <a:bodyPr wrap="none" fromWordArt="1">
            <a:prstTxWarp prst="textPlain">
              <a:avLst>
                <a:gd name="adj" fmla="val 50000"/>
              </a:avLst>
            </a:prstTxWarp>
          </a:bodyPr>
          <a:lstStyle/>
          <a:p>
            <a:pPr algn="ctr"/>
            <a:endParaRPr lang="en-US" sz="4860" b="1" kern="10" dirty="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endParaRPr>
          </a:p>
        </p:txBody>
      </p:sp>
      <p:sp>
        <p:nvSpPr>
          <p:cNvPr id="12" name="Text Box 5"/>
          <p:cNvSpPr txBox="1">
            <a:spLocks noChangeArrowheads="1"/>
          </p:cNvSpPr>
          <p:nvPr/>
        </p:nvSpPr>
        <p:spPr bwMode="auto">
          <a:xfrm>
            <a:off x="6435434" y="2287345"/>
            <a:ext cx="40833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800" b="1" dirty="0" err="1">
                <a:solidFill>
                  <a:srgbClr val="0000FF"/>
                </a:solidFill>
                <a:latin typeface="Times New Roman" panose="02020603050405020304" pitchFamily="18" charset="0"/>
                <a:cs typeface="Times New Roman" panose="02020603050405020304" pitchFamily="18" charset="0"/>
              </a:rPr>
              <a:t>Khoa</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học</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2793574" y="3118342"/>
            <a:ext cx="11367087" cy="1828386"/>
          </a:xfrm>
          <a:prstGeom prst="rect">
            <a:avLst/>
          </a:prstGeom>
        </p:spPr>
        <p:txBody>
          <a:bodyPr wrap="none">
            <a:spAutoFit/>
          </a:bodyPr>
          <a:lstStyle/>
          <a:p>
            <a:pPr algn="ctr">
              <a:lnSpc>
                <a:spcPct val="150000"/>
              </a:lnSpc>
            </a:pPr>
            <a:r>
              <a:rPr lang="vi-VN" sz="4000" b="1" dirty="0">
                <a:solidFill>
                  <a:srgbClr val="FF0000"/>
                </a:solidFill>
                <a:latin typeface="Times New Roman" panose="02020603050405020304" pitchFamily="18" charset="0"/>
                <a:cs typeface="Times New Roman" panose="02020603050405020304" pitchFamily="18" charset="0"/>
              </a:rPr>
              <a:t>BÀI 6: VAI TRÒ CỦA KHÔNG KHÍ VÀ BẢO VỆ </a:t>
            </a:r>
            <a:endParaRPr lang="vi-VN" sz="4000" b="1" dirty="0" smtClean="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vi-VN" sz="4000" b="1" dirty="0" smtClean="0">
                <a:solidFill>
                  <a:srgbClr val="FF0000"/>
                </a:solidFill>
                <a:latin typeface="Times New Roman" panose="02020603050405020304" pitchFamily="18" charset="0"/>
                <a:cs typeface="Times New Roman" panose="02020603050405020304" pitchFamily="18" charset="0"/>
              </a:rPr>
              <a:t>MÔI </a:t>
            </a:r>
            <a:r>
              <a:rPr lang="vi-VN" sz="4000" b="1" dirty="0">
                <a:solidFill>
                  <a:srgbClr val="FF0000"/>
                </a:solidFill>
                <a:latin typeface="Times New Roman" panose="02020603050405020304" pitchFamily="18" charset="0"/>
                <a:cs typeface="Times New Roman" panose="02020603050405020304" pitchFamily="18" charset="0"/>
              </a:rPr>
              <a:t>TRƯỜNG KHÔNG KHÍ (Tiết 1)</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40780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0-#ppt_h/2"/>
                                          </p:val>
                                        </p:tav>
                                        <p:tav tm="100000">
                                          <p:val>
                                            <p:strVal val="#ppt_y"/>
                                          </p:val>
                                        </p:tav>
                                      </p:tavLst>
                                    </p:anim>
                                  </p:childTnLst>
                                </p:cTn>
                              </p:par>
                              <p:par>
                                <p:cTn id="14" presetID="1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lide(fromBottom)">
                                      <p:cBhvr>
                                        <p:cTn id="16" dur="2000"/>
                                        <p:tgtEl>
                                          <p:spTgt spid="10"/>
                                        </p:tgtEl>
                                      </p:cBhvr>
                                    </p:animEffect>
                                  </p:childTnLst>
                                </p:cTn>
                              </p:par>
                              <p:par>
                                <p:cTn id="17" presetID="26" presetClass="emph" presetSubtype="0" fill="hold" nodeType="withEffect">
                                  <p:stCondLst>
                                    <p:cond delay="0"/>
                                  </p:stCondLst>
                                  <p:childTnLst>
                                    <p:animEffect transition="out" filter="fade">
                                      <p:cBhvr>
                                        <p:cTn id="18" dur="1000" tmFilter="0, 0; .2, .5; .8, .5; 1, 0"/>
                                        <p:tgtEl>
                                          <p:spTgt spid="10"/>
                                        </p:tgtEl>
                                      </p:cBhvr>
                                    </p:animEffect>
                                    <p:animScale>
                                      <p:cBhvr>
                                        <p:cTn id="19" dur="500" autoRev="1" fill="hold"/>
                                        <p:tgtEl>
                                          <p:spTgt spid="10"/>
                                        </p:tgtEl>
                                      </p:cBhvr>
                                      <p:by x="105000" y="105000"/>
                                    </p:animScale>
                                  </p:childTnLst>
                                </p:cTn>
                              </p:par>
                              <p:par>
                                <p:cTn id="20" presetID="23" presetClass="emph" presetSubtype="0" repeatCount="indefinite" fill="hold" nodeType="withEffect">
                                  <p:stCondLst>
                                    <p:cond delay="0"/>
                                  </p:stCondLst>
                                  <p:childTnLst>
                                    <p:animClr clrSpc="hsl" dir="cw">
                                      <p:cBhvr override="childStyle">
                                        <p:cTn id="21" dur="5000" fill="hold"/>
                                        <p:tgtEl>
                                          <p:spTgt spid="10"/>
                                        </p:tgtEl>
                                        <p:attrNameLst>
                                          <p:attrName>style.color</p:attrName>
                                        </p:attrNameLst>
                                      </p:cBhvr>
                                      <p:by>
                                        <p:hsl h="10842353" s="0" l="0"/>
                                      </p:by>
                                    </p:animClr>
                                    <p:animClr clrSpc="hsl" dir="cw">
                                      <p:cBhvr>
                                        <p:cTn id="22" dur="5000" fill="hold"/>
                                        <p:tgtEl>
                                          <p:spTgt spid="10"/>
                                        </p:tgtEl>
                                        <p:attrNameLst>
                                          <p:attrName>fillcolor</p:attrName>
                                        </p:attrNameLst>
                                      </p:cBhvr>
                                      <p:by>
                                        <p:hsl h="10842353" s="0" l="0"/>
                                      </p:by>
                                    </p:animClr>
                                    <p:animClr clrSpc="hsl" dir="cw">
                                      <p:cBhvr>
                                        <p:cTn id="23" dur="5000" fill="hold"/>
                                        <p:tgtEl>
                                          <p:spTgt spid="10"/>
                                        </p:tgtEl>
                                        <p:attrNameLst>
                                          <p:attrName>stroke.color</p:attrName>
                                        </p:attrNameLst>
                                      </p:cBhvr>
                                      <p:by>
                                        <p:hsl h="10842353" s="0" l="0"/>
                                      </p:by>
                                    </p:animClr>
                                    <p:set>
                                      <p:cBhvr>
                                        <p:cTn id="24" dur="50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102495" y="457200"/>
            <a:ext cx="8039100" cy="171450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dirty="0" smtClean="0">
                <a:solidFill>
                  <a:srgbClr val="FF0000"/>
                </a:solidFill>
                <a:latin typeface="Times New Roman" panose="02020603050405020304" pitchFamily="18" charset="0"/>
                <a:cs typeface="Times New Roman" panose="02020603050405020304" pitchFamily="18" charset="0"/>
              </a:rPr>
              <a:t>NỘI DUNG CHÍNH CÙA BÀI </a:t>
            </a:r>
            <a:endParaRPr lang="en-US" sz="48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Arrow Connector 3"/>
          <p:cNvCxnSpPr>
            <a:cxnSpLocks/>
          </p:cNvCxnSpPr>
          <p:nvPr/>
        </p:nvCxnSpPr>
        <p:spPr>
          <a:xfrm flipH="1">
            <a:off x="4649499" y="2171700"/>
            <a:ext cx="4342101" cy="15621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ounded Rectangle 4">
            <a:hlinkClick r:id="" action="ppaction://hlinkshowjump?jump=nextslide"/>
          </p:cNvPr>
          <p:cNvSpPr/>
          <p:nvPr/>
        </p:nvSpPr>
        <p:spPr>
          <a:xfrm>
            <a:off x="2936298" y="3733800"/>
            <a:ext cx="4610100" cy="56007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5400" dirty="0" smtClean="0">
                <a:solidFill>
                  <a:schemeClr val="tx1"/>
                </a:solidFill>
                <a:latin typeface="Times New Roman" panose="02020603050405020304" pitchFamily="18" charset="0"/>
                <a:cs typeface="Times New Roman" panose="02020603050405020304" pitchFamily="18" charset="0"/>
              </a:rPr>
              <a:t>1. Vai trò của không khí đối với sự cháy</a:t>
            </a:r>
            <a:endParaRPr lang="en-US" sz="5400" dirty="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11582400" y="2149186"/>
            <a:ext cx="2895600" cy="17127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a:hlinkClick r:id="rId2" action="ppaction://hlinksldjump"/>
          </p:cNvPr>
          <p:cNvSpPr/>
          <p:nvPr/>
        </p:nvSpPr>
        <p:spPr>
          <a:xfrm>
            <a:off x="12018818" y="3861955"/>
            <a:ext cx="4245554" cy="56007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5400" dirty="0" smtClean="0">
                <a:solidFill>
                  <a:schemeClr val="tx1"/>
                </a:solidFill>
                <a:latin typeface="Times New Roman" panose="02020603050405020304" pitchFamily="18" charset="0"/>
                <a:cs typeface="Times New Roman" panose="02020603050405020304" pitchFamily="18" charset="0"/>
              </a:rPr>
              <a:t>2. Vai trò của không khí đối với sự sống</a:t>
            </a:r>
            <a:endParaRPr lang="en-US" sz="5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554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par>
                                <p:cTn id="8" presetID="21"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2000"/>
                                        <p:tgtEl>
                                          <p:spTgt spid="4"/>
                                        </p:tgtEl>
                                      </p:cBhvr>
                                    </p:animEffect>
                                  </p:childTnLst>
                                </p:cTn>
                              </p:par>
                              <p:par>
                                <p:cTn id="11" presetID="21"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4)">
                                      <p:cBhvr>
                                        <p:cTn id="13" dur="500"/>
                                        <p:tgtEl>
                                          <p:spTgt spid="9"/>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2000"/>
                                        <p:tgtEl>
                                          <p:spTgt spid="5"/>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4)">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DE2E8"/>
        </a:solidFill>
        <a:effectLst/>
      </p:bgPr>
    </p:bg>
    <p:spTree>
      <p:nvGrpSpPr>
        <p:cNvPr id="1" name=""/>
        <p:cNvGrpSpPr/>
        <p:nvPr/>
      </p:nvGrpSpPr>
      <p:grpSpPr>
        <a:xfrm>
          <a:off x="0" y="0"/>
          <a:ext cx="0" cy="0"/>
          <a:chOff x="0" y="0"/>
          <a:chExt cx="0" cy="0"/>
        </a:xfrm>
      </p:grpSpPr>
      <p:grpSp>
        <p:nvGrpSpPr>
          <p:cNvPr id="2" name="Group 2"/>
          <p:cNvGrpSpPr/>
          <p:nvPr/>
        </p:nvGrpSpPr>
        <p:grpSpPr>
          <a:xfrm>
            <a:off x="3911160" y="196759"/>
            <a:ext cx="10293326" cy="10114486"/>
            <a:chOff x="0" y="0"/>
            <a:chExt cx="827172" cy="812800"/>
          </a:xfrm>
        </p:grpSpPr>
        <p:sp>
          <p:nvSpPr>
            <p:cNvPr id="3" name="Freeform 3"/>
            <p:cNvSpPr/>
            <p:nvPr/>
          </p:nvSpPr>
          <p:spPr>
            <a:xfrm>
              <a:off x="8999"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TextBox 15"/>
          <p:cNvSpPr txBox="1"/>
          <p:nvPr/>
        </p:nvSpPr>
        <p:spPr>
          <a:xfrm>
            <a:off x="5597746" y="2310884"/>
            <a:ext cx="6920154" cy="1590179"/>
          </a:xfrm>
          <a:prstGeom prst="rect">
            <a:avLst/>
          </a:prstGeom>
        </p:spPr>
        <p:txBody>
          <a:bodyPr lIns="0" tIns="0" rIns="0" bIns="0" rtlCol="0" anchor="t">
            <a:spAutoFit/>
          </a:bodyPr>
          <a:lstStyle/>
          <a:p>
            <a:pPr algn="ctr">
              <a:lnSpc>
                <a:spcPts val="12374"/>
              </a:lnSpc>
            </a:pPr>
            <a:r>
              <a:rPr lang="vi-VN" sz="13800" b="1" dirty="0">
                <a:solidFill>
                  <a:srgbClr val="C00000"/>
                </a:solidFill>
                <a:latin typeface="Arial" panose="020B0604020202020204" pitchFamily="34" charset="0"/>
                <a:cs typeface="Arial" panose="020B0604020202020204" pitchFamily="34" charset="0"/>
              </a:rPr>
              <a:t>01</a:t>
            </a:r>
            <a:endParaRPr lang="en-US" sz="13800" b="1" dirty="0">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5181594" y="4000500"/>
            <a:ext cx="7547424" cy="5078313"/>
          </a:xfrm>
          <a:prstGeom prst="rect">
            <a:avLst/>
          </a:prstGeom>
        </p:spPr>
        <p:txBody>
          <a:bodyPr wrap="square">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VAI TRÒ CỦA KHÔNG </a:t>
            </a:r>
            <a:r>
              <a:rPr lang="en-US" sz="7200" b="1" dirty="0" smtClean="0">
                <a:solidFill>
                  <a:schemeClr val="accent1">
                    <a:lumMod val="50000"/>
                  </a:schemeClr>
                </a:solidFill>
                <a:latin typeface="Arial" panose="020B0604020202020204" pitchFamily="34" charset="0"/>
                <a:cs typeface="Arial" panose="020B0604020202020204" pitchFamily="34" charset="0"/>
              </a:rPr>
              <a:t>KHÍ</a:t>
            </a:r>
            <a:r>
              <a:rPr lang="vi-VN" sz="7200" b="1" dirty="0" smtClean="0">
                <a:solidFill>
                  <a:schemeClr val="accent1">
                    <a:lumMod val="50000"/>
                  </a:schemeClr>
                </a:solidFill>
                <a:latin typeface="Arial" panose="020B0604020202020204" pitchFamily="34" charset="0"/>
                <a:cs typeface="Arial" panose="020B0604020202020204" pitchFamily="34" charset="0"/>
              </a:rPr>
              <a:t> ĐỐI VỚI SỰ CHÁY</a:t>
            </a:r>
            <a:endParaRPr lang="en-US" sz="72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796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936</TotalTime>
  <Words>1158</Words>
  <Application>Microsoft Office PowerPoint</Application>
  <PresentationFormat>Custom</PresentationFormat>
  <Paragraphs>111</Paragraphs>
  <Slides>38</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SimSun</vt:lpstr>
      <vt:lpstr>Trebuchet MS</vt:lpstr>
      <vt:lpstr>Calibri</vt:lpstr>
      <vt:lpstr>Microsoft YaHei</vt:lpstr>
      <vt:lpstr>Wingdings</vt:lpstr>
      <vt:lpstr>Tahoma</vt:lpstr>
      <vt:lpstr>Wingdings 3</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1: Phỏng đoán trước khi làm 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trường hợp nào người ta phải thở bằng bình ô-xy?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c:title>
  <dc:creator>Xinh Đẹp Dịu Hiền Huế Thị</dc:creator>
  <cp:lastModifiedBy>ASUS</cp:lastModifiedBy>
  <cp:revision>77</cp:revision>
  <dcterms:created xsi:type="dcterms:W3CDTF">2006-08-16T00:00:00Z</dcterms:created>
  <dcterms:modified xsi:type="dcterms:W3CDTF">2023-10-09T09:00:59Z</dcterms:modified>
  <dc:identifier>DAFn2dd0_sY</dc:identifier>
</cp:coreProperties>
</file>