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8" r:id="rId3"/>
    <p:sldId id="257" r:id="rId4"/>
    <p:sldId id="269" r:id="rId5"/>
    <p:sldId id="270" r:id="rId6"/>
    <p:sldId id="275" r:id="rId7"/>
    <p:sldId id="260" r:id="rId8"/>
    <p:sldId id="276" r:id="rId9"/>
    <p:sldId id="262" r:id="rId10"/>
    <p:sldId id="263" r:id="rId11"/>
    <p:sldId id="264" r:id="rId12"/>
    <p:sldId id="265" r:id="rId13"/>
    <p:sldId id="266" r:id="rId14"/>
    <p:sldId id="273" r:id="rId15"/>
    <p:sldId id="278" r:id="rId16"/>
    <p:sldId id="261" r:id="rId17"/>
    <p:sldId id="271" r:id="rId18"/>
    <p:sldId id="267" r:id="rId19"/>
    <p:sldId id="272" r:id="rId20"/>
    <p:sldId id="274" r:id="rId21"/>
    <p:sldId id="279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>
        <p:scale>
          <a:sx n="75" d="100"/>
          <a:sy n="75" d="100"/>
        </p:scale>
        <p:origin x="326" y="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Bấm để chỉnh sửa kiểu tiêu đề phụ của Bản cái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êu đề và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cùng vớ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8/25/2025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vi-VN"/>
              <a:t>Bấm biểu tượng để thêm hình ảnh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EAE49F28-24D1-4E71-8CA6-E142F5A9E7F9}"/>
              </a:ext>
            </a:extLst>
          </p:cNvPr>
          <p:cNvSpPr txBox="1"/>
          <p:nvPr/>
        </p:nvSpPr>
        <p:spPr>
          <a:xfrm>
            <a:off x="329400" y="879531"/>
            <a:ext cx="10652400" cy="35055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/>
            <a:r>
              <a:rPr lang="en-GB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VĨNH HÀO</a:t>
            </a:r>
            <a:endParaRPr lang="vi-VN" alt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30000"/>
              </a:lnSpc>
            </a:pPr>
            <a:endParaRPr lang="vi-VN" altLang="en-US" sz="3200" b="1" dirty="0">
              <a:solidFill>
                <a:srgbClr val="002060"/>
              </a:solidFill>
              <a:latin typeface="UTM Avo"/>
            </a:endParaRPr>
          </a:p>
          <a:p>
            <a:pPr algn="ctr" eaLnBrk="1" hangingPunct="1">
              <a:lnSpc>
                <a:spcPct val="130000"/>
              </a:lnSpc>
            </a:pPr>
            <a:endParaRPr lang="vi-VN" altLang="en-US" sz="3200" b="1" dirty="0">
              <a:solidFill>
                <a:srgbClr val="002060"/>
              </a:solidFill>
              <a:latin typeface="UTM Avo"/>
            </a:endParaRPr>
          </a:p>
          <a:p>
            <a:pPr algn="ctr" eaLnBrk="1" hangingPunct="1">
              <a:lnSpc>
                <a:spcPct val="130000"/>
              </a:lnSpc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 HOẠT CHUYÊN MÔN </a:t>
            </a:r>
            <a:endParaRPr lang="vi-VN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30000"/>
              </a:lnSpc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 TRƯỜNG</a:t>
            </a:r>
          </a:p>
          <a:p>
            <a:pPr algn="ctr" eaLnBrk="1" hangingPunct="1">
              <a:lnSpc>
                <a:spcPct val="130000"/>
              </a:lnSpc>
            </a:pPr>
            <a:endParaRPr lang="en-US" dirty="0"/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7079F616-EA55-4441-8689-1AB36F635AE8}"/>
              </a:ext>
            </a:extLst>
          </p:cNvPr>
          <p:cNvSpPr txBox="1"/>
          <p:nvPr/>
        </p:nvSpPr>
        <p:spPr>
          <a:xfrm>
            <a:off x="3420000" y="5658134"/>
            <a:ext cx="594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 err="1">
                <a:solidFill>
                  <a:srgbClr val="002060"/>
                </a:solidFill>
              </a:rPr>
              <a:t>Vĩnh</a:t>
            </a:r>
            <a:r>
              <a:rPr lang="en-GB" sz="2000" b="1" i="1" dirty="0">
                <a:solidFill>
                  <a:srgbClr val="002060"/>
                </a:solidFill>
              </a:rPr>
              <a:t> </a:t>
            </a:r>
            <a:r>
              <a:rPr lang="en-GB" sz="2000" b="1" i="1" dirty="0" err="1">
                <a:solidFill>
                  <a:srgbClr val="002060"/>
                </a:solidFill>
              </a:rPr>
              <a:t>Hào</a:t>
            </a:r>
            <a:r>
              <a:rPr lang="en-GB" sz="2000" b="1" i="1" dirty="0">
                <a:solidFill>
                  <a:srgbClr val="002060"/>
                </a:solidFill>
              </a:rPr>
              <a:t>, </a:t>
            </a:r>
            <a:r>
              <a:rPr lang="en-GB" sz="2000" b="1" i="1" dirty="0" err="1">
                <a:solidFill>
                  <a:srgbClr val="002060"/>
                </a:solidFill>
              </a:rPr>
              <a:t>ngày</a:t>
            </a:r>
            <a:r>
              <a:rPr lang="en-GB" sz="2000" b="1" i="1" dirty="0">
                <a:solidFill>
                  <a:srgbClr val="002060"/>
                </a:solidFill>
              </a:rPr>
              <a:t> 18 </a:t>
            </a:r>
            <a:r>
              <a:rPr lang="en-GB" sz="2000" b="1" i="1" dirty="0" err="1">
                <a:solidFill>
                  <a:srgbClr val="002060"/>
                </a:solidFill>
              </a:rPr>
              <a:t>tháng</a:t>
            </a:r>
            <a:r>
              <a:rPr lang="en-GB" sz="2000" b="1" i="1" dirty="0">
                <a:solidFill>
                  <a:srgbClr val="002060"/>
                </a:solidFill>
              </a:rPr>
              <a:t> 8 </a:t>
            </a:r>
            <a:r>
              <a:rPr lang="en-GB" sz="2000" b="1" i="1" dirty="0" err="1">
                <a:solidFill>
                  <a:srgbClr val="002060"/>
                </a:solidFill>
              </a:rPr>
              <a:t>năm</a:t>
            </a:r>
            <a:r>
              <a:rPr lang="en-GB" sz="2000" b="1" i="1" dirty="0">
                <a:solidFill>
                  <a:srgbClr val="002060"/>
                </a:solidFill>
              </a:rPr>
              <a:t> 2025</a:t>
            </a:r>
            <a:endParaRPr lang="en-US" sz="20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8954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3DC2674C-2B33-4AAF-995A-045319530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8534" y="972001"/>
            <a:ext cx="8596668" cy="51701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vi-VN" b="1" dirty="0"/>
              <a:t>2. </a:t>
            </a:r>
            <a:r>
              <a:rPr lang="vi-VN" b="1" dirty="0" err="1"/>
              <a:t>Hình</a:t>
            </a:r>
            <a:r>
              <a:rPr lang="vi-VN" b="1" dirty="0"/>
              <a:t> </a:t>
            </a:r>
            <a:r>
              <a:rPr lang="vi-VN" b="1" dirty="0" err="1"/>
              <a:t>thức</a:t>
            </a:r>
            <a:r>
              <a:rPr lang="vi-VN" b="1" dirty="0"/>
              <a:t> </a:t>
            </a:r>
            <a:r>
              <a:rPr lang="vi-VN" b="1" dirty="0" err="1"/>
              <a:t>tổ</a:t>
            </a:r>
            <a:r>
              <a:rPr lang="vi-VN" b="1" dirty="0"/>
              <a:t> </a:t>
            </a:r>
            <a:r>
              <a:rPr lang="vi-VN" b="1" dirty="0" err="1"/>
              <a:t>chức</a:t>
            </a:r>
            <a:r>
              <a:rPr lang="en-GB" b="1" dirty="0"/>
              <a:t> </a:t>
            </a:r>
          </a:p>
          <a:p>
            <a:pPr marL="0" indent="0">
              <a:buNone/>
            </a:pPr>
            <a:r>
              <a:rPr lang="vi-VN" i="1" dirty="0" err="1">
                <a:solidFill>
                  <a:srgbClr val="FF0000"/>
                </a:solidFill>
              </a:rPr>
              <a:t>Giờ</a:t>
            </a:r>
            <a:r>
              <a:rPr lang="vi-VN" i="1" dirty="0">
                <a:solidFill>
                  <a:srgbClr val="FF0000"/>
                </a:solidFill>
              </a:rPr>
              <a:t> </a:t>
            </a:r>
            <a:r>
              <a:rPr lang="vi-VN" i="1" dirty="0" err="1">
                <a:solidFill>
                  <a:srgbClr val="FF0000"/>
                </a:solidFill>
              </a:rPr>
              <a:t>học</a:t>
            </a:r>
            <a:r>
              <a:rPr lang="vi-VN" i="1" dirty="0">
                <a:solidFill>
                  <a:srgbClr val="FF0000"/>
                </a:solidFill>
              </a:rPr>
              <a:t> trên </a:t>
            </a:r>
            <a:r>
              <a:rPr lang="vi-VN" i="1" dirty="0" err="1">
                <a:solidFill>
                  <a:srgbClr val="FF0000"/>
                </a:solidFill>
              </a:rPr>
              <a:t>lớp</a:t>
            </a:r>
            <a:r>
              <a:rPr lang="vi-VN" i="1" dirty="0">
                <a:solidFill>
                  <a:srgbClr val="FF0000"/>
                </a:solidFill>
              </a:rPr>
              <a:t>: </a:t>
            </a:r>
            <a:r>
              <a:rPr lang="vi-VN" dirty="0"/>
              <a:t>GV </a:t>
            </a:r>
            <a:r>
              <a:rPr lang="vi-VN" dirty="0" err="1"/>
              <a:t>chiếu</a:t>
            </a:r>
            <a:r>
              <a:rPr lang="vi-VN" dirty="0"/>
              <a:t> </a:t>
            </a:r>
            <a:r>
              <a:rPr lang="vi-VN" dirty="0" err="1"/>
              <a:t>hình</a:t>
            </a:r>
            <a:r>
              <a:rPr lang="vi-VN" dirty="0"/>
              <a:t> </a:t>
            </a:r>
            <a:r>
              <a:rPr lang="vi-VN" dirty="0" err="1"/>
              <a:t>ảnh</a:t>
            </a:r>
            <a:r>
              <a:rPr lang="vi-VN" dirty="0"/>
              <a:t>, </a:t>
            </a:r>
            <a:r>
              <a:rPr lang="vi-VN" dirty="0" err="1"/>
              <a:t>video</a:t>
            </a:r>
            <a:r>
              <a:rPr lang="vi-VN" dirty="0"/>
              <a:t>, </a:t>
            </a:r>
            <a:r>
              <a:rPr lang="vi-VN" dirty="0" err="1"/>
              <a:t>mẫu</a:t>
            </a:r>
            <a:r>
              <a:rPr lang="vi-VN" dirty="0"/>
              <a:t> </a:t>
            </a:r>
            <a:r>
              <a:rPr lang="vi-VN" dirty="0" err="1"/>
              <a:t>vật</a:t>
            </a:r>
            <a:r>
              <a:rPr lang="vi-VN" dirty="0"/>
              <a:t> </a:t>
            </a:r>
            <a:r>
              <a:rPr lang="vi-VN" dirty="0" err="1"/>
              <a:t>địa</a:t>
            </a:r>
            <a:r>
              <a:rPr lang="vi-VN" dirty="0"/>
              <a:t> phương.</a:t>
            </a:r>
            <a:endParaRPr lang="en-GB" dirty="0"/>
          </a:p>
          <a:p>
            <a:pPr marL="0" indent="0">
              <a:buNone/>
            </a:pPr>
            <a:r>
              <a:rPr lang="vi-VN" i="1" dirty="0" err="1">
                <a:solidFill>
                  <a:srgbClr val="FF0000"/>
                </a:solidFill>
              </a:rPr>
              <a:t>Ngoại</a:t>
            </a:r>
            <a:r>
              <a:rPr lang="vi-VN" i="1" dirty="0">
                <a:solidFill>
                  <a:srgbClr val="FF0000"/>
                </a:solidFill>
              </a:rPr>
              <a:t> </a:t>
            </a:r>
            <a:r>
              <a:rPr lang="vi-VN" i="1" dirty="0" err="1">
                <a:solidFill>
                  <a:srgbClr val="FF0000"/>
                </a:solidFill>
              </a:rPr>
              <a:t>khóa</a:t>
            </a:r>
            <a:r>
              <a:rPr lang="vi-VN" dirty="0">
                <a:solidFill>
                  <a:srgbClr val="FF0000"/>
                </a:solidFill>
              </a:rPr>
              <a:t>: </a:t>
            </a:r>
            <a:r>
              <a:rPr lang="vi-VN" dirty="0" err="1"/>
              <a:t>Vẽ</a:t>
            </a:r>
            <a:r>
              <a:rPr lang="vi-VN" dirty="0"/>
              <a:t> tranh </a:t>
            </a:r>
            <a:r>
              <a:rPr lang="vi-VN" dirty="0" err="1"/>
              <a:t>ngoài</a:t>
            </a:r>
            <a:r>
              <a:rPr lang="vi-VN" dirty="0"/>
              <a:t> </a:t>
            </a:r>
            <a:r>
              <a:rPr lang="vi-VN" dirty="0" err="1"/>
              <a:t>trời</a:t>
            </a:r>
            <a:r>
              <a:rPr lang="vi-VN" dirty="0"/>
              <a:t>, tham quan di </a:t>
            </a:r>
            <a:r>
              <a:rPr lang="vi-VN" dirty="0" err="1"/>
              <a:t>tích</a:t>
            </a:r>
            <a:r>
              <a:rPr lang="vi-VN" dirty="0"/>
              <a:t>, </a:t>
            </a:r>
            <a:r>
              <a:rPr lang="vi-VN" dirty="0" err="1"/>
              <a:t>triển</a:t>
            </a:r>
            <a:r>
              <a:rPr lang="vi-VN" dirty="0"/>
              <a:t> </a:t>
            </a:r>
            <a:r>
              <a:rPr lang="vi-VN" dirty="0" err="1"/>
              <a:t>lãm</a:t>
            </a:r>
            <a:r>
              <a:rPr lang="vi-VN" dirty="0"/>
              <a:t> </a:t>
            </a:r>
            <a:r>
              <a:rPr lang="vi-VN" dirty="0" err="1"/>
              <a:t>sản</a:t>
            </a:r>
            <a:r>
              <a:rPr lang="vi-VN" dirty="0"/>
              <a:t> </a:t>
            </a:r>
            <a:r>
              <a:rPr lang="vi-VN" dirty="0" err="1"/>
              <a:t>phẩm</a:t>
            </a:r>
            <a:r>
              <a:rPr lang="vi-VN" dirty="0"/>
              <a:t>.</a:t>
            </a:r>
            <a:endParaRPr lang="en-GB" dirty="0"/>
          </a:p>
          <a:p>
            <a:pPr marL="0" indent="0">
              <a:buNone/>
            </a:pPr>
            <a:r>
              <a:rPr lang="vi-VN" i="1" dirty="0">
                <a:solidFill>
                  <a:srgbClr val="FF0000"/>
                </a:solidFill>
              </a:rPr>
              <a:t>Câu </a:t>
            </a:r>
            <a:r>
              <a:rPr lang="vi-VN" i="1" dirty="0" err="1">
                <a:solidFill>
                  <a:srgbClr val="FF0000"/>
                </a:solidFill>
              </a:rPr>
              <a:t>lạc</a:t>
            </a:r>
            <a:r>
              <a:rPr lang="vi-VN" i="1" dirty="0">
                <a:solidFill>
                  <a:srgbClr val="FF0000"/>
                </a:solidFill>
              </a:rPr>
              <a:t> </a:t>
            </a:r>
            <a:r>
              <a:rPr lang="vi-VN" i="1" dirty="0" err="1">
                <a:solidFill>
                  <a:srgbClr val="FF0000"/>
                </a:solidFill>
              </a:rPr>
              <a:t>bộ</a:t>
            </a:r>
            <a:r>
              <a:rPr lang="vi-VN" i="1" dirty="0">
                <a:solidFill>
                  <a:srgbClr val="FF0000"/>
                </a:solidFill>
              </a:rPr>
              <a:t>:</a:t>
            </a:r>
            <a:r>
              <a:rPr lang="vi-VN" dirty="0">
                <a:solidFill>
                  <a:srgbClr val="FF0000"/>
                </a:solidFill>
              </a:rPr>
              <a:t> </a:t>
            </a:r>
            <a:r>
              <a:rPr lang="vi-VN" dirty="0" err="1"/>
              <a:t>Tổ</a:t>
            </a:r>
            <a:r>
              <a:rPr lang="vi-VN" dirty="0"/>
              <a:t> </a:t>
            </a:r>
            <a:r>
              <a:rPr lang="vi-VN" dirty="0" err="1"/>
              <a:t>chức</a:t>
            </a:r>
            <a:r>
              <a:rPr lang="vi-VN" dirty="0"/>
              <a:t> </a:t>
            </a:r>
            <a:r>
              <a:rPr lang="vi-VN" dirty="0" err="1"/>
              <a:t>cuộc</a:t>
            </a:r>
            <a:r>
              <a:rPr lang="vi-VN" dirty="0"/>
              <a:t> thi </a:t>
            </a:r>
            <a:r>
              <a:rPr lang="vi-VN" dirty="0" err="1"/>
              <a:t>vẽ</a:t>
            </a:r>
            <a:r>
              <a:rPr lang="vi-VN" dirty="0"/>
              <a:t> </a:t>
            </a:r>
            <a:r>
              <a:rPr lang="vi-VN" dirty="0" err="1"/>
              <a:t>về</a:t>
            </a:r>
            <a:r>
              <a:rPr lang="vi-VN" dirty="0"/>
              <a:t> quê hương, </a:t>
            </a:r>
            <a:r>
              <a:rPr lang="vi-VN" dirty="0" err="1"/>
              <a:t>triển</a:t>
            </a:r>
            <a:r>
              <a:rPr lang="vi-VN" dirty="0"/>
              <a:t> </a:t>
            </a:r>
            <a:r>
              <a:rPr lang="vi-VN" dirty="0" err="1"/>
              <a:t>lãm</a:t>
            </a:r>
            <a:r>
              <a:rPr lang="vi-VN" dirty="0"/>
              <a:t> tranh trong </a:t>
            </a:r>
            <a:r>
              <a:rPr lang="vi-VN" dirty="0" err="1"/>
              <a:t>trường</a:t>
            </a:r>
            <a:r>
              <a:rPr lang="vi-VN" dirty="0"/>
              <a:t>.</a:t>
            </a:r>
            <a:endParaRPr lang="en-GB" dirty="0"/>
          </a:p>
          <a:p>
            <a:pPr marL="0" indent="0">
              <a:buNone/>
            </a:pPr>
            <a:r>
              <a:rPr lang="vi-VN" b="1" dirty="0"/>
              <a:t>3. </a:t>
            </a:r>
            <a:r>
              <a:rPr lang="vi-VN" b="1" dirty="0" err="1"/>
              <a:t>Lợi</a:t>
            </a:r>
            <a:r>
              <a:rPr lang="vi-VN" b="1" dirty="0"/>
              <a:t> </a:t>
            </a:r>
            <a:r>
              <a:rPr lang="vi-VN" b="1" dirty="0" err="1"/>
              <a:t>ích</a:t>
            </a:r>
            <a:r>
              <a:rPr lang="vi-VN" b="1" dirty="0"/>
              <a:t> </a:t>
            </a:r>
            <a:r>
              <a:rPr lang="vi-VN" b="1" dirty="0" err="1"/>
              <a:t>đạt</a:t>
            </a:r>
            <a:r>
              <a:rPr lang="vi-VN" b="1" dirty="0"/>
              <a:t> </a:t>
            </a:r>
            <a:r>
              <a:rPr lang="vi-VN" b="1" dirty="0" err="1"/>
              <a:t>được</a:t>
            </a:r>
            <a:endParaRPr lang="en-GB" b="1" dirty="0"/>
          </a:p>
          <a:p>
            <a:pPr marL="0" indent="0">
              <a:buNone/>
            </a:pPr>
            <a:r>
              <a:rPr lang="vi-VN" dirty="0"/>
              <a:t>- HS thêm </a:t>
            </a:r>
            <a:r>
              <a:rPr lang="vi-VN" dirty="0" err="1"/>
              <a:t>hiểu</a:t>
            </a:r>
            <a:r>
              <a:rPr lang="vi-VN" dirty="0"/>
              <a:t> </a:t>
            </a:r>
            <a:r>
              <a:rPr lang="vi-VN" dirty="0" err="1"/>
              <a:t>biết</a:t>
            </a:r>
            <a:r>
              <a:rPr lang="vi-VN" dirty="0"/>
              <a:t>, </a:t>
            </a:r>
            <a:r>
              <a:rPr lang="vi-VN" dirty="0" err="1"/>
              <a:t>tự</a:t>
            </a:r>
            <a:r>
              <a:rPr lang="vi-VN" dirty="0"/>
              <a:t> </a:t>
            </a:r>
            <a:r>
              <a:rPr lang="vi-VN" dirty="0" err="1"/>
              <a:t>hào</a:t>
            </a:r>
            <a:r>
              <a:rPr lang="vi-VN" dirty="0"/>
              <a:t> </a:t>
            </a:r>
            <a:r>
              <a:rPr lang="vi-VN" dirty="0" err="1"/>
              <a:t>về</a:t>
            </a:r>
            <a:r>
              <a:rPr lang="vi-VN" dirty="0"/>
              <a:t> văn </a:t>
            </a:r>
            <a:r>
              <a:rPr lang="vi-VN" dirty="0" err="1"/>
              <a:t>hóa</a:t>
            </a:r>
            <a:r>
              <a:rPr lang="vi-VN" dirty="0"/>
              <a:t> – </a:t>
            </a:r>
            <a:r>
              <a:rPr lang="vi-VN" dirty="0" err="1"/>
              <a:t>lịch</a:t>
            </a:r>
            <a:r>
              <a:rPr lang="vi-VN" dirty="0"/>
              <a:t> </a:t>
            </a:r>
            <a:r>
              <a:rPr lang="vi-VN" dirty="0" err="1"/>
              <a:t>sử</a:t>
            </a:r>
            <a:r>
              <a:rPr lang="vi-VN" dirty="0"/>
              <a:t> – thiên nhiên quê hương.</a:t>
            </a:r>
            <a:endParaRPr lang="en-GB" dirty="0"/>
          </a:p>
          <a:p>
            <a:pPr marL="0" indent="0">
              <a:buNone/>
            </a:pP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-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Kích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thích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tư duy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sáng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tạo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khả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năng quan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sát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cảm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thụ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mĩ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thuật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. </a:t>
            </a:r>
            <a:endParaRPr lang="en-GB" b="0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>
              <a:buNone/>
            </a:pP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-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Góp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phần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giáo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dục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tình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yêu quê hương, ý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thức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bảo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vệ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di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sản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văn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hóa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559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27542FD7-9E7D-49FD-8C8B-05CBAAB0F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18400"/>
            <a:ext cx="8596668" cy="6069599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GIÁO ÁN MINH HỌA </a:t>
            </a:r>
            <a:endParaRPr lang="en-GB" b="1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 algn="ctr">
              <a:buNone/>
            </a:pP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Môn </a:t>
            </a:r>
            <a:r>
              <a:rPr lang="vi-VN" b="1" i="0" dirty="0" err="1">
                <a:solidFill>
                  <a:srgbClr val="081B3A"/>
                </a:solidFill>
                <a:effectLst/>
                <a:latin typeface="SegoeuiPc"/>
              </a:rPr>
              <a:t>Mĩ</a:t>
            </a: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1" i="0" dirty="0" err="1">
                <a:solidFill>
                  <a:srgbClr val="081B3A"/>
                </a:solidFill>
                <a:effectLst/>
                <a:latin typeface="SegoeuiPc"/>
              </a:rPr>
              <a:t>thuật</a:t>
            </a: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 – </a:t>
            </a:r>
            <a:r>
              <a:rPr lang="vi-VN" b="1" i="0" dirty="0" err="1">
                <a:solidFill>
                  <a:srgbClr val="081B3A"/>
                </a:solidFill>
                <a:effectLst/>
                <a:latin typeface="SegoeuiPc"/>
              </a:rPr>
              <a:t>Lớp</a:t>
            </a: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en-GB" b="1" i="0" dirty="0">
                <a:solidFill>
                  <a:srgbClr val="081B3A"/>
                </a:solidFill>
                <a:effectLst/>
                <a:latin typeface="SegoeuiPc"/>
              </a:rPr>
              <a:t>4</a:t>
            </a: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endParaRPr lang="en-GB" b="1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 algn="ctr">
              <a:buNone/>
            </a:pP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Bài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: </a:t>
            </a:r>
            <a:r>
              <a:rPr lang="en-GB" dirty="0">
                <a:solidFill>
                  <a:srgbClr val="081B3A"/>
                </a:solidFill>
                <a:latin typeface="SegoeuiPc"/>
              </a:rPr>
              <a:t>C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ảnh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đẹp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quê</a:t>
            </a:r>
            <a:r>
              <a:rPr lang="en-GB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en-GB" b="0" i="0" dirty="0" err="1">
                <a:solidFill>
                  <a:srgbClr val="081B3A"/>
                </a:solidFill>
                <a:effectLst/>
                <a:latin typeface="SegoeuiPc"/>
              </a:rPr>
              <a:t>hương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em (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Tích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hợp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GDĐP – Ninh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Bình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) </a:t>
            </a:r>
            <a:endParaRPr lang="en-GB" b="0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 algn="ctr">
              <a:buNone/>
            </a:pP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Thời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lượng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: </a:t>
            </a:r>
            <a:r>
              <a:rPr lang="en-GB" dirty="0">
                <a:solidFill>
                  <a:srgbClr val="081B3A"/>
                </a:solidFill>
                <a:latin typeface="SegoeuiPc"/>
              </a:rPr>
              <a:t>2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tiết</a:t>
            </a:r>
            <a:endParaRPr lang="en-GB" b="0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>
              <a:buNone/>
            </a:pPr>
            <a:r>
              <a:rPr lang="en-GB" b="1" i="0" dirty="0">
                <a:solidFill>
                  <a:srgbClr val="081B3A"/>
                </a:solidFill>
                <a:effectLst/>
                <a:latin typeface="SegoeuiPc"/>
              </a:rPr>
              <a:t>I. </a:t>
            </a:r>
            <a:r>
              <a:rPr lang="vi-VN" b="1" i="0" dirty="0" err="1">
                <a:solidFill>
                  <a:srgbClr val="081B3A"/>
                </a:solidFill>
                <a:effectLst/>
                <a:latin typeface="SegoeuiPc"/>
              </a:rPr>
              <a:t>Mục</a:t>
            </a: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 tiêu </a:t>
            </a:r>
            <a:endParaRPr lang="en-GB" b="1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>
              <a:buNone/>
            </a:pPr>
            <a:r>
              <a:rPr lang="en-GB" b="1" i="0" dirty="0">
                <a:solidFill>
                  <a:srgbClr val="081B3A"/>
                </a:solidFill>
                <a:effectLst/>
                <a:latin typeface="SegoeuiPc"/>
              </a:rPr>
              <a:t>1. </a:t>
            </a:r>
            <a:r>
              <a:rPr lang="vi-VN" b="1" i="0" dirty="0" err="1">
                <a:solidFill>
                  <a:srgbClr val="081B3A"/>
                </a:solidFill>
                <a:effectLst/>
                <a:latin typeface="SegoeuiPc"/>
              </a:rPr>
              <a:t>Kiến</a:t>
            </a: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1" i="0" dirty="0" err="1">
                <a:solidFill>
                  <a:srgbClr val="081B3A"/>
                </a:solidFill>
                <a:effectLst/>
                <a:latin typeface="SegoeuiPc"/>
              </a:rPr>
              <a:t>thức</a:t>
            </a: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endParaRPr lang="en-GB" b="1" i="0" dirty="0">
              <a:solidFill>
                <a:srgbClr val="081B3A"/>
              </a:solidFill>
              <a:effectLst/>
              <a:latin typeface="SegoeuiPc"/>
            </a:endParaRPr>
          </a:p>
          <a:p>
            <a:pPr>
              <a:buFontTx/>
              <a:buChar char="-"/>
            </a:pP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HS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nhận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biết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được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một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số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cảnh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quan, danh lam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thắng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cảnh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lễ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hội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nghề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truyền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thống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ở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địa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phương. </a:t>
            </a:r>
            <a:endParaRPr lang="en-GB" b="0" i="0" dirty="0">
              <a:solidFill>
                <a:srgbClr val="081B3A"/>
              </a:solidFill>
              <a:effectLst/>
              <a:latin typeface="SegoeuiPc"/>
            </a:endParaRPr>
          </a:p>
          <a:p>
            <a:pPr>
              <a:buFontTx/>
              <a:buChar char="-"/>
            </a:pP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Hiểu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ý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nghĩa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việc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giữ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gìn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phát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huy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bản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sắc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quê hương.</a:t>
            </a:r>
            <a:endParaRPr lang="en-GB" b="0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>
              <a:buNone/>
            </a:pPr>
            <a:r>
              <a:rPr lang="en-GB" b="1" dirty="0">
                <a:solidFill>
                  <a:srgbClr val="081B3A"/>
                </a:solidFill>
                <a:latin typeface="SegoeuiPc"/>
              </a:rPr>
              <a:t>2. </a:t>
            </a:r>
            <a:r>
              <a:rPr lang="vi-VN" b="1" i="0" dirty="0" err="1">
                <a:solidFill>
                  <a:srgbClr val="081B3A"/>
                </a:solidFill>
                <a:effectLst/>
                <a:latin typeface="SegoeuiPc"/>
              </a:rPr>
              <a:t>Kĩ</a:t>
            </a: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1" i="0" dirty="0" err="1">
                <a:solidFill>
                  <a:srgbClr val="081B3A"/>
                </a:solidFill>
                <a:effectLst/>
                <a:latin typeface="SegoeuiPc"/>
              </a:rPr>
              <a:t>nă</a:t>
            </a:r>
            <a:r>
              <a:rPr lang="en-GB" b="1" i="0" dirty="0">
                <a:solidFill>
                  <a:srgbClr val="081B3A"/>
                </a:solidFill>
                <a:effectLst/>
                <a:latin typeface="SegoeuiPc"/>
              </a:rPr>
              <a:t>n</a:t>
            </a: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g </a:t>
            </a:r>
            <a:endParaRPr lang="en-GB" b="1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>
              <a:buNone/>
            </a:pP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Vẽ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được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bức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tranh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thể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hiện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cảnh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đẹp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lễ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hội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hoạt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động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gắn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với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địa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phương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bằng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hình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ảnh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đơn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giản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màu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sắc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hài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hòa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.</a:t>
            </a:r>
            <a:endParaRPr lang="en-GB" b="0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>
              <a:buNone/>
            </a:pP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Biết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sử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dụng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bố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cục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tranh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rõ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ràng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. </a:t>
            </a:r>
            <a:endParaRPr lang="en-GB" b="0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>
              <a:buNone/>
            </a:pP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3. </a:t>
            </a:r>
            <a:r>
              <a:rPr lang="vi-VN" b="1" i="0" dirty="0" err="1">
                <a:solidFill>
                  <a:srgbClr val="081B3A"/>
                </a:solidFill>
                <a:effectLst/>
                <a:latin typeface="SegoeuiPc"/>
              </a:rPr>
              <a:t>Thái</a:t>
            </a: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1" i="0" dirty="0" err="1">
                <a:solidFill>
                  <a:srgbClr val="081B3A"/>
                </a:solidFill>
                <a:effectLst/>
                <a:latin typeface="SegoeuiPc"/>
              </a:rPr>
              <a:t>độ</a:t>
            </a: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endParaRPr lang="en-GB" b="1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>
              <a:buNone/>
            </a:pP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Học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sinh thêm yêu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mến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tự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hào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về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quê hương. </a:t>
            </a:r>
            <a:endParaRPr lang="en-GB" b="0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>
              <a:buNone/>
            </a:pP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Có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ý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thức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giữ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gìn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môi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trường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di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tích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văn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hóa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địa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phương. </a:t>
            </a:r>
            <a:endParaRPr lang="en-GB" b="0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 algn="l">
              <a:buNone/>
            </a:pP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4. </a:t>
            </a:r>
            <a:r>
              <a:rPr lang="vi-VN" b="1" i="0" dirty="0" err="1">
                <a:solidFill>
                  <a:srgbClr val="081B3A"/>
                </a:solidFill>
                <a:effectLst/>
                <a:latin typeface="SegoeuiPc"/>
              </a:rPr>
              <a:t>Vận</a:t>
            </a: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1" i="0" dirty="0" err="1">
                <a:solidFill>
                  <a:srgbClr val="081B3A"/>
                </a:solidFill>
                <a:effectLst/>
                <a:latin typeface="SegoeuiPc"/>
              </a:rPr>
              <a:t>dụng</a:t>
            </a: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 – </a:t>
            </a:r>
            <a:r>
              <a:rPr lang="vi-VN" b="1" i="0" dirty="0" err="1">
                <a:solidFill>
                  <a:srgbClr val="081B3A"/>
                </a:solidFill>
                <a:effectLst/>
                <a:latin typeface="SegoeuiPc"/>
              </a:rPr>
              <a:t>Sáng</a:t>
            </a: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1" i="0" dirty="0" err="1">
                <a:solidFill>
                  <a:srgbClr val="081B3A"/>
                </a:solidFill>
                <a:effectLst/>
                <a:latin typeface="SegoeuiPc"/>
              </a:rPr>
              <a:t>tạo</a:t>
            </a: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 (10’) </a:t>
            </a:r>
            <a:endParaRPr lang="en-GB" b="1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 algn="l">
              <a:buNone/>
            </a:pP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HS trưng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bày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sản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phẩm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theo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nhóm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.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Đại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diện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nhóm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giới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thiệu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tranh: “Em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vẽ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cảnh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Tam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Cốc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vì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…” GV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nhận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xét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tuyên dương. Liên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hệ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: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giữ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gìn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cảnh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đẹp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không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xả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rác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tham gia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lễ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hội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văn minh.</a:t>
            </a:r>
            <a:endParaRPr lang="en-GB" b="0" i="0" dirty="0">
              <a:solidFill>
                <a:srgbClr val="081B3A"/>
              </a:solidFill>
              <a:effectLst/>
              <a:latin typeface="SegoeuiPc"/>
            </a:endParaRPr>
          </a:p>
        </p:txBody>
      </p:sp>
    </p:spTree>
    <p:extLst>
      <p:ext uri="{BB962C8B-B14F-4D97-AF65-F5344CB8AC3E}">
        <p14:creationId xmlns:p14="http://schemas.microsoft.com/office/powerpoint/2010/main" val="2818720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0E4A6AF8-177B-4529-9F03-9213DD1EF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734" y="513000"/>
            <a:ext cx="9827466" cy="6345000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vi-VN" sz="2300" b="1" i="0" dirty="0">
                <a:solidFill>
                  <a:srgbClr val="081B3A"/>
                </a:solidFill>
                <a:effectLst/>
                <a:latin typeface="SegoeuiPc"/>
              </a:rPr>
              <a:t>II. </a:t>
            </a:r>
            <a:r>
              <a:rPr lang="vi-VN" sz="2300" b="1" i="0" dirty="0" err="1">
                <a:solidFill>
                  <a:srgbClr val="081B3A"/>
                </a:solidFill>
                <a:effectLst/>
                <a:latin typeface="SegoeuiPc"/>
              </a:rPr>
              <a:t>Chuẩn</a:t>
            </a:r>
            <a:r>
              <a:rPr lang="vi-VN" sz="2300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1" i="0" dirty="0" err="1">
                <a:solidFill>
                  <a:srgbClr val="081B3A"/>
                </a:solidFill>
                <a:effectLst/>
                <a:latin typeface="SegoeuiPc"/>
              </a:rPr>
              <a:t>bị</a:t>
            </a:r>
            <a:r>
              <a:rPr lang="vi-VN" sz="2300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endParaRPr lang="en-GB" sz="2300" b="1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GV: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Hình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ảnh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danh lam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thắng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cảnh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Ninh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Bình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(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Tràng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An, Tam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Cốc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chùa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Bái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Đính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lễ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hội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đền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vua Đinh – Lê,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làng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nghề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cói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Kim Sơn...). </a:t>
            </a:r>
            <a:endParaRPr lang="en-GB" sz="2300" b="0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Tranh minh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họa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mẫu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.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Giấy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vẽ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màu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bút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bảng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phụ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. </a:t>
            </a:r>
            <a:endParaRPr lang="en-GB" sz="2300" b="0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HS: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Giấy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bút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chì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màu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sáp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/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màu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nước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.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Một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số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tranh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ảnh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hình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ảnh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sưu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tầm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về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quê hương. </a:t>
            </a:r>
            <a:endParaRPr lang="en-US" sz="2300" dirty="0"/>
          </a:p>
          <a:p>
            <a:pPr marL="0" indent="0" algn="l">
              <a:lnSpc>
                <a:spcPct val="120000"/>
              </a:lnSpc>
              <a:buNone/>
            </a:pPr>
            <a:r>
              <a:rPr lang="vi-VN" sz="2300" b="1" i="0" dirty="0">
                <a:solidFill>
                  <a:srgbClr val="081B3A"/>
                </a:solidFill>
                <a:effectLst/>
                <a:latin typeface="SegoeuiPc"/>
              </a:rPr>
              <a:t>III. </a:t>
            </a:r>
            <a:r>
              <a:rPr lang="vi-VN" sz="2300" b="1" i="0" dirty="0" err="1">
                <a:solidFill>
                  <a:srgbClr val="081B3A"/>
                </a:solidFill>
                <a:effectLst/>
                <a:latin typeface="SegoeuiPc"/>
              </a:rPr>
              <a:t>Tiến</a:t>
            </a:r>
            <a:r>
              <a:rPr lang="vi-VN" sz="2300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1" i="0" dirty="0" err="1">
                <a:solidFill>
                  <a:srgbClr val="081B3A"/>
                </a:solidFill>
                <a:effectLst/>
                <a:latin typeface="SegoeuiPc"/>
              </a:rPr>
              <a:t>trình</a:t>
            </a:r>
            <a:r>
              <a:rPr lang="vi-VN" sz="2300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1" i="0" dirty="0" err="1">
                <a:solidFill>
                  <a:srgbClr val="081B3A"/>
                </a:solidFill>
                <a:effectLst/>
                <a:latin typeface="SegoeuiPc"/>
              </a:rPr>
              <a:t>dạy</a:t>
            </a:r>
            <a:r>
              <a:rPr lang="vi-VN" sz="2300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1" i="0" dirty="0" err="1">
                <a:solidFill>
                  <a:srgbClr val="081B3A"/>
                </a:solidFill>
                <a:effectLst/>
                <a:latin typeface="SegoeuiPc"/>
              </a:rPr>
              <a:t>học</a:t>
            </a:r>
            <a:endParaRPr lang="en-GB" sz="2300" b="1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 algn="l">
              <a:lnSpc>
                <a:spcPct val="120000"/>
              </a:lnSpc>
              <a:buNone/>
            </a:pPr>
            <a:r>
              <a:rPr lang="vi-VN" sz="2300" b="1" i="0" dirty="0">
                <a:solidFill>
                  <a:srgbClr val="081B3A"/>
                </a:solidFill>
                <a:effectLst/>
                <a:latin typeface="SegoeuiPc"/>
              </a:rPr>
              <a:t> 1. </a:t>
            </a:r>
            <a:r>
              <a:rPr lang="vi-VN" sz="2300" b="1" i="0" dirty="0" err="1">
                <a:solidFill>
                  <a:srgbClr val="081B3A"/>
                </a:solidFill>
                <a:effectLst/>
                <a:latin typeface="SegoeuiPc"/>
              </a:rPr>
              <a:t>Khởi</a:t>
            </a:r>
            <a:r>
              <a:rPr lang="vi-VN" sz="2300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1" i="0" dirty="0" err="1">
                <a:solidFill>
                  <a:srgbClr val="081B3A"/>
                </a:solidFill>
                <a:effectLst/>
                <a:latin typeface="SegoeuiPc"/>
              </a:rPr>
              <a:t>động</a:t>
            </a:r>
            <a:r>
              <a:rPr lang="vi-VN" sz="2300" b="1" i="0" dirty="0">
                <a:solidFill>
                  <a:srgbClr val="081B3A"/>
                </a:solidFill>
                <a:effectLst/>
                <a:latin typeface="SegoeuiPc"/>
              </a:rPr>
              <a:t> (5’)</a:t>
            </a:r>
            <a:endParaRPr lang="en-GB" sz="2300" b="1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 algn="l">
              <a:lnSpc>
                <a:spcPct val="120000"/>
              </a:lnSpc>
              <a:buNone/>
            </a:pP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GV cho HS nghe 1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đoạn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nhạc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dân ca Ninh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Bình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(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ví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dụ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: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hò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chèo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thuyền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). </a:t>
            </a:r>
            <a:endParaRPr lang="en-GB" sz="2300" b="0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 algn="l">
              <a:lnSpc>
                <a:spcPct val="120000"/>
              </a:lnSpc>
              <a:buNone/>
            </a:pP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Trò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chuyện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: “Em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đã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từng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đi tham quan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Tràng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An, Tam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Cốc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hay xem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lễ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hội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ở quê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mình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chưa?”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Dẫn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dắt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: “Hôm nay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chúng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ta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sẽ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vẽ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về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cảnh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đẹp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nét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văn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hóa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của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quê hương Ninh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Bình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nhé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.”</a:t>
            </a:r>
            <a:endParaRPr lang="en-GB" sz="2300" b="0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 algn="l">
              <a:lnSpc>
                <a:spcPct val="120000"/>
              </a:lnSpc>
              <a:buNone/>
            </a:pPr>
            <a:r>
              <a:rPr lang="vi-VN" sz="2300" b="1" i="0" dirty="0">
                <a:solidFill>
                  <a:srgbClr val="081B3A"/>
                </a:solidFill>
                <a:effectLst/>
                <a:latin typeface="SegoeuiPc"/>
              </a:rPr>
              <a:t>2. </a:t>
            </a:r>
            <a:r>
              <a:rPr lang="vi-VN" sz="2300" b="1" i="0" dirty="0" err="1">
                <a:solidFill>
                  <a:srgbClr val="081B3A"/>
                </a:solidFill>
                <a:effectLst/>
                <a:latin typeface="SegoeuiPc"/>
              </a:rPr>
              <a:t>Khám</a:t>
            </a:r>
            <a:r>
              <a:rPr lang="vi-VN" sz="2300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1" i="0" dirty="0" err="1">
                <a:solidFill>
                  <a:srgbClr val="081B3A"/>
                </a:solidFill>
                <a:effectLst/>
                <a:latin typeface="SegoeuiPc"/>
              </a:rPr>
              <a:t>phá</a:t>
            </a:r>
            <a:r>
              <a:rPr lang="vi-VN" sz="2300" b="1" i="0" dirty="0">
                <a:solidFill>
                  <a:srgbClr val="081B3A"/>
                </a:solidFill>
                <a:effectLst/>
                <a:latin typeface="SegoeuiPc"/>
              </a:rPr>
              <a:t> (10’) </a:t>
            </a:r>
            <a:endParaRPr lang="en-GB" sz="2300" b="1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 algn="l">
              <a:lnSpc>
                <a:spcPct val="120000"/>
              </a:lnSpc>
              <a:buNone/>
            </a:pP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GV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giới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thiệu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tranh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ảnh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về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: Phong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cảnh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Tràng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An, Tam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Cốc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.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Lễ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hội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đền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vua Đinh – Lê.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Nghề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thêu ren,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nghề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cói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. HS quan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sát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thảo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luận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nhóm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: “Em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thấy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cảnh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đẹp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/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hoạt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động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nào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đặc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trưng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của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quê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mình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?” “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Màu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sắc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nào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gợi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nhớ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đến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cảnh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đẹp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quê hương?” → GV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chốt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: HS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có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thể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vẽ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cảnh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đẹp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thiên nhiên,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lễ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hội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hoặc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lao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động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sản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xuất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của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địa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phương. --- </a:t>
            </a:r>
            <a:endParaRPr lang="en-GB" sz="2300" b="0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 algn="l">
              <a:lnSpc>
                <a:spcPct val="120000"/>
              </a:lnSpc>
              <a:buNone/>
            </a:pPr>
            <a:r>
              <a:rPr lang="vi-VN" sz="2300" b="1" i="0" dirty="0">
                <a:solidFill>
                  <a:srgbClr val="081B3A"/>
                </a:solidFill>
                <a:effectLst/>
                <a:latin typeface="SegoeuiPc"/>
              </a:rPr>
              <a:t>3. </a:t>
            </a:r>
            <a:r>
              <a:rPr lang="vi-VN" sz="2300" b="1" i="0" dirty="0" err="1">
                <a:solidFill>
                  <a:srgbClr val="081B3A"/>
                </a:solidFill>
                <a:effectLst/>
                <a:latin typeface="SegoeuiPc"/>
              </a:rPr>
              <a:t>Luyện</a:t>
            </a:r>
            <a:r>
              <a:rPr lang="vi-VN" sz="2300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1" i="0" dirty="0" err="1">
                <a:solidFill>
                  <a:srgbClr val="081B3A"/>
                </a:solidFill>
                <a:effectLst/>
                <a:latin typeface="SegoeuiPc"/>
              </a:rPr>
              <a:t>tập</a:t>
            </a:r>
            <a:r>
              <a:rPr lang="vi-VN" sz="2300" b="1" i="0" dirty="0">
                <a:solidFill>
                  <a:srgbClr val="081B3A"/>
                </a:solidFill>
                <a:effectLst/>
                <a:latin typeface="SegoeuiPc"/>
              </a:rPr>
              <a:t> (15’) </a:t>
            </a:r>
            <a:endParaRPr lang="en-GB" sz="2300" b="1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 algn="l">
              <a:lnSpc>
                <a:spcPct val="120000"/>
              </a:lnSpc>
              <a:buNone/>
            </a:pP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HS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thực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hành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: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Chọn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nội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dung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muốn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vẽ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(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cảnh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quan,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lễ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hội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nghề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truyền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thống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…).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Phác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thảo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bố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cục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. Tô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màu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hoàn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thiện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bức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tranh. GV quan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sát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hướng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dẫn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 thêm cho HS </a:t>
            </a:r>
            <a:r>
              <a:rPr lang="vi-VN" sz="2300" b="0" i="0" dirty="0" err="1">
                <a:solidFill>
                  <a:srgbClr val="081B3A"/>
                </a:solidFill>
                <a:effectLst/>
                <a:latin typeface="SegoeuiPc"/>
              </a:rPr>
              <a:t>yếu</a:t>
            </a:r>
            <a:r>
              <a:rPr lang="vi-VN" sz="2300" b="0" i="0" dirty="0">
                <a:solidFill>
                  <a:srgbClr val="081B3A"/>
                </a:solidFill>
                <a:effectLst/>
                <a:latin typeface="SegoeuiPc"/>
              </a:rPr>
              <a:t>. </a:t>
            </a:r>
            <a:endParaRPr lang="en-GB" sz="2300" b="0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 algn="l">
              <a:buNone/>
            </a:pP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endParaRPr lang="en-GB" b="0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>
              <a:buNone/>
            </a:pPr>
            <a:br>
              <a:rPr lang="vi-VN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59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C98D8D02-AC48-4217-8679-AC03EC7433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864000"/>
            <a:ext cx="10057866" cy="5993999"/>
          </a:xfrm>
        </p:spPr>
        <p:txBody>
          <a:bodyPr/>
          <a:lstStyle/>
          <a:p>
            <a:pPr marL="0" indent="0" algn="l">
              <a:buNone/>
            </a:pP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IV. </a:t>
            </a:r>
            <a:r>
              <a:rPr lang="vi-VN" b="1" i="0" dirty="0" err="1">
                <a:solidFill>
                  <a:srgbClr val="081B3A"/>
                </a:solidFill>
                <a:effectLst/>
                <a:latin typeface="SegoeuiPc"/>
              </a:rPr>
              <a:t>Đánh</a:t>
            </a: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1" i="0" dirty="0" err="1">
                <a:solidFill>
                  <a:srgbClr val="081B3A"/>
                </a:solidFill>
                <a:effectLst/>
                <a:latin typeface="SegoeuiPc"/>
              </a:rPr>
              <a:t>giá</a:t>
            </a:r>
            <a:endParaRPr lang="en-GB" b="1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 algn="l">
              <a:buNone/>
            </a:pPr>
            <a:r>
              <a:rPr lang="vi-VN" dirty="0">
                <a:solidFill>
                  <a:srgbClr val="081B3A"/>
                </a:solidFill>
                <a:latin typeface="SegoeuiPc"/>
              </a:rPr>
              <a:t>-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Hoàn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thành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tranh theo yêu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cầu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(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có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hình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ảnh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quê hương,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màu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sắc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rõ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). </a:t>
            </a:r>
            <a:endParaRPr lang="en-GB" b="0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 algn="l">
              <a:buNone/>
            </a:pP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- HS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biết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chia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sẻ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trình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bày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ý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tưởng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.</a:t>
            </a:r>
          </a:p>
          <a:p>
            <a:pPr marL="0" indent="0" algn="l">
              <a:buNone/>
            </a:pP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-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Có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thái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độ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tích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cực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tự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hào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về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địa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phương. </a:t>
            </a:r>
            <a:endParaRPr lang="en-GB" b="0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 algn="l">
              <a:buNone/>
            </a:pP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V. </a:t>
            </a:r>
            <a:r>
              <a:rPr lang="vi-VN" b="1" i="0" dirty="0" err="1">
                <a:solidFill>
                  <a:srgbClr val="081B3A"/>
                </a:solidFill>
                <a:effectLst/>
                <a:latin typeface="SegoeuiPc"/>
              </a:rPr>
              <a:t>Dặn</a:t>
            </a: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1" i="0" dirty="0" err="1">
                <a:solidFill>
                  <a:srgbClr val="081B3A"/>
                </a:solidFill>
                <a:effectLst/>
                <a:latin typeface="SegoeuiPc"/>
              </a:rPr>
              <a:t>dò</a:t>
            </a: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endParaRPr lang="en-GB" b="1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 algn="l">
              <a:buNone/>
            </a:pP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-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Về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nhà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quan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sát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thêm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cảnh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đẹp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quanh nơi ở. </a:t>
            </a:r>
            <a:endParaRPr lang="en-GB" b="0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 algn="l">
              <a:buNone/>
            </a:pP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-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Chuẩn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bị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tiết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học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sau: “Trang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trí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hình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tròn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” (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có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thể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lồng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ghép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họa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tiết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gốm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hoa văn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địa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phương).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7753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8A2F67DE-0E15-437B-AA3F-E76B53637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129066" cy="1320800"/>
          </a:xfrm>
        </p:spPr>
        <p:txBody>
          <a:bodyPr>
            <a:normAutofit/>
          </a:bodyPr>
          <a:lstStyle/>
          <a:p>
            <a:r>
              <a:rPr lang="vi-VN" sz="2400" b="1" dirty="0">
                <a:solidFill>
                  <a:srgbClr val="002060"/>
                </a:solidFill>
              </a:rPr>
              <a:t>2. Phương </a:t>
            </a:r>
            <a:r>
              <a:rPr lang="vi-VN" sz="2400" b="1" dirty="0" err="1">
                <a:solidFill>
                  <a:srgbClr val="002060"/>
                </a:solidFill>
              </a:rPr>
              <a:t>pháp</a:t>
            </a:r>
            <a:r>
              <a:rPr lang="vi-VN" sz="2400" b="1" dirty="0">
                <a:solidFill>
                  <a:srgbClr val="002060"/>
                </a:solidFill>
              </a:rPr>
              <a:t> </a:t>
            </a:r>
            <a:r>
              <a:rPr lang="vi-VN" sz="2400" b="1" dirty="0" err="1">
                <a:solidFill>
                  <a:srgbClr val="002060"/>
                </a:solidFill>
              </a:rPr>
              <a:t>tích</a:t>
            </a:r>
            <a:r>
              <a:rPr lang="vi-VN" sz="2400" b="1" dirty="0">
                <a:solidFill>
                  <a:srgbClr val="002060"/>
                </a:solidFill>
              </a:rPr>
              <a:t> </a:t>
            </a:r>
            <a:r>
              <a:rPr lang="vi-VN" sz="2400" b="1" dirty="0" err="1">
                <a:solidFill>
                  <a:srgbClr val="002060"/>
                </a:solidFill>
              </a:rPr>
              <a:t>hợp</a:t>
            </a:r>
            <a:r>
              <a:rPr lang="vi-VN" sz="2400" b="1" dirty="0">
                <a:solidFill>
                  <a:srgbClr val="002060"/>
                </a:solidFill>
              </a:rPr>
              <a:t> GDĐP </a:t>
            </a:r>
            <a:r>
              <a:rPr lang="vi-VN" sz="2400" b="1" dirty="0" err="1">
                <a:solidFill>
                  <a:srgbClr val="002060"/>
                </a:solidFill>
              </a:rPr>
              <a:t>cụ</a:t>
            </a:r>
            <a:r>
              <a:rPr lang="vi-VN" sz="2400" b="1" dirty="0">
                <a:solidFill>
                  <a:srgbClr val="002060"/>
                </a:solidFill>
              </a:rPr>
              <a:t> </a:t>
            </a:r>
            <a:r>
              <a:rPr lang="vi-VN" sz="2400" b="1" dirty="0" err="1">
                <a:solidFill>
                  <a:srgbClr val="002060"/>
                </a:solidFill>
              </a:rPr>
              <a:t>thể</a:t>
            </a:r>
            <a:r>
              <a:rPr lang="vi-VN" sz="2400" b="1" dirty="0">
                <a:solidFill>
                  <a:srgbClr val="002060"/>
                </a:solidFill>
              </a:rPr>
              <a:t> </a:t>
            </a:r>
            <a:r>
              <a:rPr lang="vi-VN" sz="2400" b="1" dirty="0" err="1">
                <a:solidFill>
                  <a:srgbClr val="002060"/>
                </a:solidFill>
              </a:rPr>
              <a:t>với</a:t>
            </a:r>
            <a:r>
              <a:rPr lang="vi-VN" sz="2400" b="1" dirty="0">
                <a:solidFill>
                  <a:srgbClr val="002060"/>
                </a:solidFill>
              </a:rPr>
              <a:t> môn Âm </a:t>
            </a:r>
            <a:r>
              <a:rPr lang="vi-VN" sz="2400" b="1" dirty="0" err="1">
                <a:solidFill>
                  <a:srgbClr val="002060"/>
                </a:solidFill>
              </a:rPr>
              <a:t>nhạc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5" name="Chỗ dành sẵn cho Nội dung 4">
            <a:extLst>
              <a:ext uri="{FF2B5EF4-FFF2-40B4-BE49-F238E27FC236}">
                <a16:creationId xmlns:a16="http://schemas.microsoft.com/office/drawing/2014/main" id="{010F2837-ADE8-48A7-8A4E-3AD0BFA29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2134" y="1677600"/>
            <a:ext cx="9503466" cy="5493599"/>
          </a:xfrm>
        </p:spPr>
        <p:txBody>
          <a:bodyPr>
            <a:normAutofit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a.Phương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pháp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nghe,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hát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dân ca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làn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điệu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địa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phương: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Tx/>
              <a:buChar char="-"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GV 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 HS nghe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làn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điệu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dân ca,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giúp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HS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nét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đẹp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văn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hóa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vùng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miền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tinh yêu quê hương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đất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b.Phương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pháp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trải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nghiệm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hành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GV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tổ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chức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cho HS tham quan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trải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nghiệm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làng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nghề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truyền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thống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pháp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kể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chuyện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lồng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ghép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âm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nhạc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GV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kể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câu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chuyện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lịch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sừ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văn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hóa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địa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phướng</a:t>
            </a:r>
            <a:endParaRPr lang="vi-VN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2633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D6517E8B-9437-4FB3-A9B8-BB234899E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5838" y="1716475"/>
            <a:ext cx="8920323" cy="5439068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d.Phương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pháp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liên môn: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môn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Mĩ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thuật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HS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vẽ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tranh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Hội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làng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quê em,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Nhạc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dân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tộc</a:t>
            </a:r>
            <a:endParaRPr lang="vi-VN" sz="18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sưu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tầm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dân ca,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tục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e.Phương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pháp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sản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GV cho HS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diễn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hát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dùng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nhạc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dân gian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tái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chế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f.Phương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pháp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thi đua, sân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khấu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hóa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GV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tổ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chức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cuộc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thi, giao lưu văn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buổi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trưng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bày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sản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4035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D20A996-728D-431B-A8CC-FB5335928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2800" b="1" dirty="0">
                <a:solidFill>
                  <a:srgbClr val="002060"/>
                </a:solidFill>
              </a:rPr>
              <a:t>III. </a:t>
            </a:r>
            <a:r>
              <a:rPr lang="en-GB" sz="2800" b="1" dirty="0" err="1">
                <a:solidFill>
                  <a:srgbClr val="002060"/>
                </a:solidFill>
              </a:rPr>
              <a:t>Phương</a:t>
            </a:r>
            <a:r>
              <a:rPr lang="en-GB" sz="2800" b="1" dirty="0">
                <a:solidFill>
                  <a:srgbClr val="002060"/>
                </a:solidFill>
              </a:rPr>
              <a:t> </a:t>
            </a:r>
            <a:r>
              <a:rPr lang="en-GB" sz="2800" b="1" dirty="0" err="1">
                <a:solidFill>
                  <a:srgbClr val="002060"/>
                </a:solidFill>
              </a:rPr>
              <a:t>pháp</a:t>
            </a:r>
            <a:r>
              <a:rPr lang="en-GB" sz="2800" b="1" dirty="0">
                <a:solidFill>
                  <a:srgbClr val="002060"/>
                </a:solidFill>
              </a:rPr>
              <a:t> </a:t>
            </a:r>
            <a:r>
              <a:rPr lang="en-GB" sz="2800" b="1" dirty="0" err="1">
                <a:solidFill>
                  <a:srgbClr val="002060"/>
                </a:solidFill>
              </a:rPr>
              <a:t>dạy</a:t>
            </a:r>
            <a:r>
              <a:rPr lang="en-GB" sz="2800" b="1" dirty="0">
                <a:solidFill>
                  <a:srgbClr val="002060"/>
                </a:solidFill>
              </a:rPr>
              <a:t> </a:t>
            </a:r>
            <a:r>
              <a:rPr lang="en-GB" sz="2800" b="1" dirty="0" err="1">
                <a:solidFill>
                  <a:srgbClr val="002060"/>
                </a:solidFill>
              </a:rPr>
              <a:t>học</a:t>
            </a:r>
            <a:r>
              <a:rPr lang="en-GB" sz="2800" b="1" dirty="0">
                <a:solidFill>
                  <a:srgbClr val="002060"/>
                </a:solidFill>
              </a:rPr>
              <a:t> </a:t>
            </a:r>
            <a:r>
              <a:rPr lang="en-GB" sz="2800" b="1" dirty="0" err="1">
                <a:solidFill>
                  <a:srgbClr val="002060"/>
                </a:solidFill>
              </a:rPr>
              <a:t>tích</a:t>
            </a:r>
            <a:r>
              <a:rPr lang="en-GB" sz="2800" b="1" dirty="0">
                <a:solidFill>
                  <a:srgbClr val="002060"/>
                </a:solidFill>
              </a:rPr>
              <a:t> </a:t>
            </a:r>
            <a:r>
              <a:rPr lang="en-GB" sz="2800" b="1" dirty="0" err="1">
                <a:solidFill>
                  <a:srgbClr val="002060"/>
                </a:solidFill>
              </a:rPr>
              <a:t>hợp</a:t>
            </a:r>
            <a:r>
              <a:rPr lang="en-GB" sz="2800" b="1" dirty="0">
                <a:solidFill>
                  <a:srgbClr val="002060"/>
                </a:solidFill>
              </a:rPr>
              <a:t> STEM </a:t>
            </a:r>
            <a:r>
              <a:rPr lang="en-GB" sz="2800" b="1" dirty="0" err="1">
                <a:solidFill>
                  <a:srgbClr val="002060"/>
                </a:solidFill>
              </a:rPr>
              <a:t>trong</a:t>
            </a:r>
            <a:r>
              <a:rPr lang="en-GB" sz="2800" b="1" dirty="0">
                <a:solidFill>
                  <a:srgbClr val="002060"/>
                </a:solidFill>
              </a:rPr>
              <a:t> </a:t>
            </a:r>
            <a:r>
              <a:rPr lang="en-GB" sz="2800" b="1" dirty="0" err="1">
                <a:solidFill>
                  <a:srgbClr val="002060"/>
                </a:solidFill>
              </a:rPr>
              <a:t>dạy</a:t>
            </a:r>
            <a:r>
              <a:rPr lang="en-GB" sz="2800" b="1" dirty="0">
                <a:solidFill>
                  <a:srgbClr val="002060"/>
                </a:solidFill>
              </a:rPr>
              <a:t> </a:t>
            </a:r>
            <a:r>
              <a:rPr lang="en-GB" sz="2800" b="1" dirty="0" err="1">
                <a:solidFill>
                  <a:srgbClr val="002060"/>
                </a:solidFill>
              </a:rPr>
              <a:t>học</a:t>
            </a:r>
            <a:r>
              <a:rPr lang="vi-VN" sz="2800" b="1" dirty="0">
                <a:solidFill>
                  <a:srgbClr val="002060"/>
                </a:solidFill>
              </a:rPr>
              <a:t> Âm </a:t>
            </a:r>
            <a:r>
              <a:rPr lang="vi-VN" sz="2800" b="1" dirty="0" err="1">
                <a:solidFill>
                  <a:srgbClr val="002060"/>
                </a:solidFill>
              </a:rPr>
              <a:t>nhạc</a:t>
            </a:r>
            <a:r>
              <a:rPr lang="vi-VN" sz="2800" b="1" dirty="0">
                <a:solidFill>
                  <a:srgbClr val="002060"/>
                </a:solidFill>
              </a:rPr>
              <a:t>,</a:t>
            </a:r>
            <a:r>
              <a:rPr lang="en-GB" sz="2800" b="1" dirty="0">
                <a:solidFill>
                  <a:srgbClr val="002060"/>
                </a:solidFill>
              </a:rPr>
              <a:t> </a:t>
            </a:r>
            <a:r>
              <a:rPr lang="en-GB" sz="2800" b="1" dirty="0" err="1">
                <a:solidFill>
                  <a:srgbClr val="002060"/>
                </a:solidFill>
              </a:rPr>
              <a:t>Mỹ</a:t>
            </a:r>
            <a:r>
              <a:rPr lang="en-GB" sz="2800" b="1" dirty="0">
                <a:solidFill>
                  <a:srgbClr val="002060"/>
                </a:solidFill>
              </a:rPr>
              <a:t> </a:t>
            </a:r>
            <a:r>
              <a:rPr lang="en-GB" sz="2800" b="1" dirty="0" err="1">
                <a:solidFill>
                  <a:srgbClr val="002060"/>
                </a:solidFill>
              </a:rPr>
              <a:t>thuật</a:t>
            </a:r>
            <a:r>
              <a:rPr lang="en-GB" sz="2800" b="1" dirty="0">
                <a:solidFill>
                  <a:srgbClr val="002060"/>
                </a:solidFill>
              </a:rPr>
              <a:t>:</a:t>
            </a:r>
            <a:endParaRPr lang="en-US" sz="2800" b="1" dirty="0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203CAD86-2C1A-4656-B55B-F78037A3FD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50399"/>
            <a:ext cx="9633066" cy="46644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vi-VN" b="1" dirty="0"/>
              <a:t>1. </a:t>
            </a:r>
            <a:r>
              <a:rPr lang="en-GB" b="1" dirty="0"/>
              <a:t>K</a:t>
            </a:r>
            <a:r>
              <a:rPr lang="vi-VN" b="1" dirty="0" err="1"/>
              <a:t>hái</a:t>
            </a:r>
            <a:r>
              <a:rPr lang="vi-VN" b="1" dirty="0"/>
              <a:t> </a:t>
            </a:r>
            <a:r>
              <a:rPr lang="vi-VN" b="1" dirty="0" err="1"/>
              <a:t>niệm</a:t>
            </a:r>
            <a:r>
              <a:rPr lang="en-GB" b="1" dirty="0"/>
              <a:t> </a:t>
            </a:r>
            <a:r>
              <a:rPr lang="vi-VN" b="1" dirty="0"/>
              <a:t>STEM: </a:t>
            </a:r>
            <a:endParaRPr lang="en-GB" b="1" dirty="0"/>
          </a:p>
          <a:p>
            <a:pPr marL="0" indent="0">
              <a:buNone/>
            </a:pPr>
            <a:r>
              <a:rPr lang="vi-VN" dirty="0" err="1"/>
              <a:t>Dạy</a:t>
            </a:r>
            <a:r>
              <a:rPr lang="vi-VN" dirty="0"/>
              <a:t> </a:t>
            </a:r>
            <a:r>
              <a:rPr lang="vi-VN" dirty="0" err="1"/>
              <a:t>học</a:t>
            </a:r>
            <a:r>
              <a:rPr lang="vi-VN" dirty="0"/>
              <a:t> Âm </a:t>
            </a:r>
            <a:r>
              <a:rPr lang="vi-VN" dirty="0" err="1"/>
              <a:t>nhạc</a:t>
            </a:r>
            <a:r>
              <a:rPr lang="vi-VN" dirty="0"/>
              <a:t>, </a:t>
            </a:r>
            <a:r>
              <a:rPr lang="vi-VN" dirty="0" err="1"/>
              <a:t>Mĩ</a:t>
            </a:r>
            <a:r>
              <a:rPr lang="vi-VN" dirty="0"/>
              <a:t> </a:t>
            </a:r>
            <a:r>
              <a:rPr lang="vi-VN" dirty="0" err="1"/>
              <a:t>thuật</a:t>
            </a:r>
            <a:r>
              <a:rPr lang="vi-VN" dirty="0"/>
              <a:t> theo </a:t>
            </a:r>
            <a:r>
              <a:rPr lang="vi-VN" dirty="0" err="1"/>
              <a:t>định</a:t>
            </a:r>
            <a:r>
              <a:rPr lang="vi-VN" dirty="0"/>
              <a:t> </a:t>
            </a:r>
            <a:r>
              <a:rPr lang="vi-VN" dirty="0" err="1"/>
              <a:t>hướng</a:t>
            </a:r>
            <a:r>
              <a:rPr lang="vi-VN" dirty="0"/>
              <a:t> STEM </a:t>
            </a:r>
            <a:r>
              <a:rPr lang="vi-VN" dirty="0" err="1"/>
              <a:t>là</a:t>
            </a:r>
            <a:r>
              <a:rPr lang="vi-VN" dirty="0"/>
              <a:t> </a:t>
            </a:r>
            <a:r>
              <a:rPr lang="vi-VN" dirty="0" err="1"/>
              <a:t>vận</a:t>
            </a:r>
            <a:r>
              <a:rPr lang="vi-VN" dirty="0"/>
              <a:t> </a:t>
            </a:r>
            <a:r>
              <a:rPr lang="vi-VN" dirty="0" err="1"/>
              <a:t>dụng</a:t>
            </a:r>
            <a:r>
              <a:rPr lang="vi-VN" dirty="0"/>
              <a:t> </a:t>
            </a:r>
            <a:r>
              <a:rPr lang="vi-VN" dirty="0" err="1"/>
              <a:t>kiến</a:t>
            </a:r>
            <a:r>
              <a:rPr lang="vi-VN" dirty="0"/>
              <a:t> </a:t>
            </a:r>
            <a:r>
              <a:rPr lang="vi-VN" dirty="0" err="1"/>
              <a:t>thức</a:t>
            </a:r>
            <a:r>
              <a:rPr lang="vi-VN" dirty="0"/>
              <a:t> </a:t>
            </a:r>
            <a:r>
              <a:rPr lang="vi-VN" dirty="0" err="1"/>
              <a:t>của</a:t>
            </a:r>
            <a:r>
              <a:rPr lang="vi-VN" dirty="0"/>
              <a:t> </a:t>
            </a:r>
            <a:r>
              <a:rPr lang="vi-VN" dirty="0" err="1"/>
              <a:t>các</a:t>
            </a:r>
            <a:r>
              <a:rPr lang="vi-VN" dirty="0"/>
              <a:t> </a:t>
            </a:r>
            <a:r>
              <a:rPr lang="vi-VN" dirty="0" err="1"/>
              <a:t>lĩnh</a:t>
            </a:r>
            <a:r>
              <a:rPr lang="vi-VN" dirty="0"/>
              <a:t> </a:t>
            </a:r>
            <a:r>
              <a:rPr lang="vi-VN" dirty="0" err="1"/>
              <a:t>vực</a:t>
            </a:r>
            <a:r>
              <a:rPr lang="vi-VN" dirty="0"/>
              <a:t> khoa </a:t>
            </a:r>
            <a:r>
              <a:rPr lang="vi-VN" dirty="0" err="1"/>
              <a:t>học</a:t>
            </a:r>
            <a:r>
              <a:rPr lang="vi-VN" dirty="0"/>
              <a:t>, công </a:t>
            </a:r>
            <a:r>
              <a:rPr lang="vi-VN" dirty="0" err="1"/>
              <a:t>nghệ</a:t>
            </a:r>
            <a:r>
              <a:rPr lang="vi-VN" dirty="0"/>
              <a:t>, </a:t>
            </a:r>
            <a:r>
              <a:rPr lang="vi-VN" dirty="0" err="1"/>
              <a:t>kĩ</a:t>
            </a:r>
            <a:r>
              <a:rPr lang="vi-VN" dirty="0"/>
              <a:t> </a:t>
            </a:r>
            <a:r>
              <a:rPr lang="vi-VN" dirty="0" err="1"/>
              <a:t>thuật</a:t>
            </a:r>
            <a:r>
              <a:rPr lang="vi-VN" dirty="0"/>
              <a:t>, </a:t>
            </a:r>
            <a:r>
              <a:rPr lang="vi-VN" dirty="0" err="1"/>
              <a:t>toán</a:t>
            </a:r>
            <a:r>
              <a:rPr lang="vi-VN" dirty="0"/>
              <a:t> </a:t>
            </a:r>
            <a:r>
              <a:rPr lang="vi-VN" dirty="0" err="1"/>
              <a:t>học</a:t>
            </a:r>
            <a:r>
              <a:rPr lang="vi-VN" dirty="0"/>
              <a:t> </a:t>
            </a:r>
            <a:r>
              <a:rPr lang="vi-VN" dirty="0" err="1"/>
              <a:t>để</a:t>
            </a:r>
            <a:r>
              <a:rPr lang="vi-VN" dirty="0"/>
              <a:t> </a:t>
            </a:r>
            <a:r>
              <a:rPr lang="vi-VN" dirty="0" err="1"/>
              <a:t>giải</a:t>
            </a:r>
            <a:r>
              <a:rPr lang="vi-VN" dirty="0"/>
              <a:t> </a:t>
            </a:r>
            <a:r>
              <a:rPr lang="vi-VN" dirty="0" err="1"/>
              <a:t>quyết</a:t>
            </a:r>
            <a:r>
              <a:rPr lang="vi-VN" dirty="0"/>
              <a:t> </a:t>
            </a:r>
            <a:r>
              <a:rPr lang="vi-VN" dirty="0" err="1"/>
              <a:t>nhiệm</a:t>
            </a:r>
            <a:r>
              <a:rPr lang="vi-VN" dirty="0"/>
              <a:t> </a:t>
            </a:r>
            <a:r>
              <a:rPr lang="vi-VN" dirty="0" err="1"/>
              <a:t>vụ</a:t>
            </a:r>
            <a:r>
              <a:rPr lang="vi-VN" dirty="0"/>
              <a:t> </a:t>
            </a:r>
            <a:r>
              <a:rPr lang="vi-VN" dirty="0" err="1"/>
              <a:t>học</a:t>
            </a:r>
            <a:r>
              <a:rPr lang="vi-VN" dirty="0"/>
              <a:t> </a:t>
            </a:r>
            <a:r>
              <a:rPr lang="vi-VN" dirty="0" err="1"/>
              <a:t>tập</a:t>
            </a:r>
            <a:r>
              <a:rPr lang="vi-VN" dirty="0"/>
              <a:t> trong </a:t>
            </a:r>
            <a:r>
              <a:rPr lang="vi-VN" dirty="0" err="1"/>
              <a:t>hoạt</a:t>
            </a:r>
            <a:r>
              <a:rPr lang="vi-VN" dirty="0"/>
              <a:t> </a:t>
            </a:r>
            <a:r>
              <a:rPr lang="vi-VN" dirty="0" err="1"/>
              <a:t>động</a:t>
            </a:r>
            <a:r>
              <a:rPr lang="vi-VN" dirty="0"/>
              <a:t> </a:t>
            </a:r>
            <a:r>
              <a:rPr lang="vi-VN" dirty="0" err="1"/>
              <a:t>sáng</a:t>
            </a:r>
            <a:r>
              <a:rPr lang="vi-VN" dirty="0"/>
              <a:t> </a:t>
            </a:r>
            <a:r>
              <a:rPr lang="vi-VN" dirty="0" err="1"/>
              <a:t>tạo</a:t>
            </a:r>
            <a:r>
              <a:rPr lang="vi-VN" dirty="0"/>
              <a:t> </a:t>
            </a:r>
            <a:r>
              <a:rPr lang="vi-VN" dirty="0" err="1"/>
              <a:t>nghệ</a:t>
            </a:r>
            <a:r>
              <a:rPr lang="vi-VN" dirty="0"/>
              <a:t> </a:t>
            </a:r>
            <a:r>
              <a:rPr lang="vi-VN" dirty="0" err="1"/>
              <a:t>thuật</a:t>
            </a:r>
            <a:r>
              <a:rPr lang="vi-VN" dirty="0"/>
              <a:t>.</a:t>
            </a:r>
            <a:endParaRPr lang="en-GB" dirty="0"/>
          </a:p>
          <a:p>
            <a:pPr marL="0" indent="0">
              <a:buNone/>
            </a:pPr>
            <a:endParaRPr lang="vi-VN" b="1" dirty="0"/>
          </a:p>
          <a:p>
            <a:pPr marL="0" indent="0">
              <a:buNone/>
            </a:pPr>
            <a:r>
              <a:rPr lang="vi-VN" b="1" dirty="0"/>
              <a:t>2. </a:t>
            </a:r>
            <a:r>
              <a:rPr lang="vi-VN" b="1" dirty="0" err="1"/>
              <a:t>Mục</a:t>
            </a:r>
            <a:r>
              <a:rPr lang="vi-VN" b="1" dirty="0"/>
              <a:t> tiêu </a:t>
            </a:r>
            <a:endParaRPr lang="en-GB" b="1" dirty="0"/>
          </a:p>
          <a:p>
            <a:pPr marL="0" indent="0">
              <a:buNone/>
            </a:pPr>
            <a:r>
              <a:rPr lang="vi-VN" dirty="0" err="1"/>
              <a:t>Phát</a:t>
            </a:r>
            <a:r>
              <a:rPr lang="vi-VN" dirty="0"/>
              <a:t> </a:t>
            </a:r>
            <a:r>
              <a:rPr lang="vi-VN" dirty="0" err="1"/>
              <a:t>triển</a:t>
            </a:r>
            <a:r>
              <a:rPr lang="vi-VN" dirty="0"/>
              <a:t> năng </a:t>
            </a:r>
            <a:r>
              <a:rPr lang="vi-VN" dirty="0" err="1"/>
              <a:t>lực</a:t>
            </a:r>
            <a:r>
              <a:rPr lang="vi-VN" dirty="0"/>
              <a:t> </a:t>
            </a:r>
            <a:r>
              <a:rPr lang="vi-VN" dirty="0" err="1"/>
              <a:t>thẩm</a:t>
            </a:r>
            <a:r>
              <a:rPr lang="vi-VN" dirty="0"/>
              <a:t> </a:t>
            </a:r>
            <a:r>
              <a:rPr lang="vi-VN" dirty="0" err="1"/>
              <a:t>mĩ</a:t>
            </a:r>
            <a:r>
              <a:rPr lang="vi-VN" dirty="0"/>
              <a:t>: </a:t>
            </a:r>
            <a:r>
              <a:rPr lang="vi-VN" dirty="0" err="1"/>
              <a:t>biết</a:t>
            </a:r>
            <a:r>
              <a:rPr lang="vi-VN" dirty="0"/>
              <a:t> </a:t>
            </a:r>
            <a:r>
              <a:rPr lang="vi-VN" dirty="0" err="1"/>
              <a:t>kết</a:t>
            </a:r>
            <a:r>
              <a:rPr lang="vi-VN" dirty="0"/>
              <a:t> </a:t>
            </a:r>
            <a:r>
              <a:rPr lang="vi-VN" dirty="0" err="1"/>
              <a:t>hợp</a:t>
            </a:r>
            <a:r>
              <a:rPr lang="vi-VN" dirty="0"/>
              <a:t> khoa </a:t>
            </a:r>
            <a:r>
              <a:rPr lang="vi-VN" dirty="0" err="1"/>
              <a:t>học</a:t>
            </a:r>
            <a:r>
              <a:rPr lang="vi-VN" dirty="0"/>
              <a:t>, </a:t>
            </a:r>
            <a:r>
              <a:rPr lang="vi-VN" dirty="0" err="1"/>
              <a:t>kĩ</a:t>
            </a:r>
            <a:r>
              <a:rPr lang="vi-VN" dirty="0"/>
              <a:t> </a:t>
            </a:r>
            <a:r>
              <a:rPr lang="vi-VN" dirty="0" err="1"/>
              <a:t>thuật</a:t>
            </a:r>
            <a:r>
              <a:rPr lang="vi-VN" dirty="0"/>
              <a:t> </a:t>
            </a:r>
            <a:r>
              <a:rPr lang="vi-VN" dirty="0" err="1"/>
              <a:t>và</a:t>
            </a:r>
            <a:r>
              <a:rPr lang="vi-VN" dirty="0"/>
              <a:t> </a:t>
            </a:r>
            <a:r>
              <a:rPr lang="vi-VN" dirty="0" err="1"/>
              <a:t>nghệ</a:t>
            </a:r>
            <a:r>
              <a:rPr lang="vi-VN" dirty="0"/>
              <a:t> </a:t>
            </a:r>
            <a:r>
              <a:rPr lang="vi-VN" dirty="0" err="1"/>
              <a:t>thuật</a:t>
            </a:r>
            <a:r>
              <a:rPr lang="vi-VN" dirty="0"/>
              <a:t> </a:t>
            </a:r>
            <a:r>
              <a:rPr lang="vi-VN" dirty="0" err="1"/>
              <a:t>để</a:t>
            </a:r>
            <a:r>
              <a:rPr lang="vi-VN" dirty="0"/>
              <a:t> </a:t>
            </a:r>
            <a:r>
              <a:rPr lang="vi-VN" dirty="0" err="1"/>
              <a:t>tạo</a:t>
            </a:r>
            <a:r>
              <a:rPr lang="vi-VN" dirty="0"/>
              <a:t> </a:t>
            </a:r>
            <a:r>
              <a:rPr lang="vi-VN" dirty="0" err="1"/>
              <a:t>sản</a:t>
            </a:r>
            <a:r>
              <a:rPr lang="vi-VN" dirty="0"/>
              <a:t> </a:t>
            </a:r>
            <a:r>
              <a:rPr lang="vi-VN" dirty="0" err="1"/>
              <a:t>phẩm</a:t>
            </a:r>
            <a:r>
              <a:rPr lang="vi-VN" dirty="0"/>
              <a:t> </a:t>
            </a:r>
            <a:r>
              <a:rPr lang="vi-VN" dirty="0" err="1"/>
              <a:t>sáng</a:t>
            </a:r>
            <a:r>
              <a:rPr lang="vi-VN" dirty="0"/>
              <a:t> </a:t>
            </a:r>
            <a:r>
              <a:rPr lang="vi-VN" dirty="0" err="1"/>
              <a:t>tạo</a:t>
            </a:r>
            <a:endParaRPr lang="en-GB" dirty="0"/>
          </a:p>
          <a:p>
            <a:pPr marL="0" indent="0">
              <a:buNone/>
            </a:pPr>
            <a:r>
              <a:rPr lang="vi-VN" dirty="0" err="1"/>
              <a:t>Rèn</a:t>
            </a:r>
            <a:r>
              <a:rPr lang="vi-VN" dirty="0"/>
              <a:t> tư duy </a:t>
            </a:r>
            <a:r>
              <a:rPr lang="vi-VN" dirty="0" err="1"/>
              <a:t>thiết</a:t>
            </a:r>
            <a:r>
              <a:rPr lang="vi-VN" dirty="0"/>
              <a:t> </a:t>
            </a:r>
            <a:r>
              <a:rPr lang="vi-VN" dirty="0" err="1"/>
              <a:t>kế</a:t>
            </a:r>
            <a:r>
              <a:rPr lang="vi-VN" dirty="0"/>
              <a:t>: </a:t>
            </a:r>
            <a:r>
              <a:rPr lang="vi-VN" dirty="0" err="1"/>
              <a:t>hình</a:t>
            </a:r>
            <a:r>
              <a:rPr lang="vi-VN" dirty="0"/>
              <a:t> </a:t>
            </a:r>
            <a:r>
              <a:rPr lang="vi-VN" dirty="0" err="1"/>
              <a:t>thành</a:t>
            </a:r>
            <a:r>
              <a:rPr lang="vi-VN" dirty="0"/>
              <a:t> năng </a:t>
            </a:r>
            <a:r>
              <a:rPr lang="vi-VN" dirty="0" err="1"/>
              <a:t>lực</a:t>
            </a:r>
            <a:r>
              <a:rPr lang="vi-VN" dirty="0"/>
              <a:t> </a:t>
            </a:r>
            <a:r>
              <a:rPr lang="vi-VN" dirty="0" err="1"/>
              <a:t>giải</a:t>
            </a:r>
            <a:r>
              <a:rPr lang="vi-VN" dirty="0"/>
              <a:t> </a:t>
            </a:r>
            <a:r>
              <a:rPr lang="vi-VN" dirty="0" err="1"/>
              <a:t>quyết</a:t>
            </a:r>
            <a:r>
              <a:rPr lang="vi-VN" dirty="0"/>
              <a:t> </a:t>
            </a:r>
            <a:r>
              <a:rPr lang="vi-VN" dirty="0" err="1"/>
              <a:t>vấn</a:t>
            </a:r>
            <a:r>
              <a:rPr lang="vi-VN" dirty="0"/>
              <a:t> </a:t>
            </a:r>
            <a:r>
              <a:rPr lang="vi-VN" dirty="0" err="1"/>
              <a:t>đề</a:t>
            </a:r>
            <a:r>
              <a:rPr lang="vi-VN" dirty="0"/>
              <a:t>, </a:t>
            </a:r>
            <a:r>
              <a:rPr lang="vi-VN" dirty="0" err="1"/>
              <a:t>thử</a:t>
            </a:r>
            <a:r>
              <a:rPr lang="vi-VN" dirty="0"/>
              <a:t> </a:t>
            </a:r>
            <a:r>
              <a:rPr lang="vi-VN" dirty="0" err="1"/>
              <a:t>nghiệm</a:t>
            </a:r>
            <a:r>
              <a:rPr lang="vi-VN" dirty="0"/>
              <a:t> </a:t>
            </a:r>
            <a:r>
              <a:rPr lang="vi-VN" dirty="0" err="1"/>
              <a:t>và</a:t>
            </a:r>
            <a:r>
              <a:rPr lang="vi-VN" dirty="0"/>
              <a:t> </a:t>
            </a:r>
            <a:r>
              <a:rPr lang="vi-VN" dirty="0" err="1"/>
              <a:t>sáng</a:t>
            </a:r>
            <a:r>
              <a:rPr lang="vi-VN" dirty="0"/>
              <a:t> </a:t>
            </a:r>
            <a:r>
              <a:rPr lang="vi-VN" dirty="0" err="1"/>
              <a:t>tạo</a:t>
            </a:r>
            <a:r>
              <a:rPr lang="vi-VN" dirty="0"/>
              <a:t>.</a:t>
            </a:r>
            <a:endParaRPr lang="en-GB" dirty="0"/>
          </a:p>
          <a:p>
            <a:pPr marL="0" indent="0">
              <a:buNone/>
            </a:pPr>
            <a:r>
              <a:rPr lang="vi-VN" dirty="0" err="1"/>
              <a:t>Kết</a:t>
            </a:r>
            <a:r>
              <a:rPr lang="vi-VN" dirty="0"/>
              <a:t> </a:t>
            </a:r>
            <a:r>
              <a:rPr lang="vi-VN" dirty="0" err="1"/>
              <a:t>nối</a:t>
            </a:r>
            <a:r>
              <a:rPr lang="vi-VN" dirty="0"/>
              <a:t> liên môn: HS </a:t>
            </a:r>
            <a:r>
              <a:rPr lang="vi-VN" dirty="0" err="1"/>
              <a:t>hiểu</a:t>
            </a:r>
            <a:r>
              <a:rPr lang="vi-VN" dirty="0"/>
              <a:t> </a:t>
            </a:r>
            <a:r>
              <a:rPr lang="vi-VN" dirty="0" err="1"/>
              <a:t>rằng</a:t>
            </a:r>
            <a:r>
              <a:rPr lang="vi-VN" dirty="0"/>
              <a:t> </a:t>
            </a:r>
            <a:r>
              <a:rPr lang="vi-VN" dirty="0" err="1"/>
              <a:t>cái</a:t>
            </a:r>
            <a:r>
              <a:rPr lang="vi-VN" dirty="0"/>
              <a:t> </a:t>
            </a:r>
            <a:r>
              <a:rPr lang="vi-VN" dirty="0" err="1"/>
              <a:t>đẹp</a:t>
            </a:r>
            <a:r>
              <a:rPr lang="vi-VN" dirty="0"/>
              <a:t> không </a:t>
            </a:r>
            <a:r>
              <a:rPr lang="vi-VN" dirty="0" err="1"/>
              <a:t>chỉ</a:t>
            </a:r>
            <a:r>
              <a:rPr lang="vi-VN" dirty="0"/>
              <a:t> ở </a:t>
            </a:r>
            <a:r>
              <a:rPr lang="vi-VN" dirty="0" err="1"/>
              <a:t>nghệ</a:t>
            </a:r>
            <a:r>
              <a:rPr lang="vi-VN" dirty="0"/>
              <a:t> </a:t>
            </a:r>
            <a:r>
              <a:rPr lang="vi-VN" dirty="0" err="1"/>
              <a:t>thuật</a:t>
            </a:r>
            <a:r>
              <a:rPr lang="vi-VN" dirty="0"/>
              <a:t> </a:t>
            </a:r>
            <a:r>
              <a:rPr lang="vi-VN" dirty="0" err="1"/>
              <a:t>mà</a:t>
            </a:r>
            <a:r>
              <a:rPr lang="vi-VN" dirty="0"/>
              <a:t> </a:t>
            </a:r>
            <a:r>
              <a:rPr lang="vi-VN" dirty="0" err="1"/>
              <a:t>còn</a:t>
            </a:r>
            <a:r>
              <a:rPr lang="vi-VN" dirty="0"/>
              <a:t> trong khoa </a:t>
            </a:r>
            <a:r>
              <a:rPr lang="vi-VN" dirty="0" err="1"/>
              <a:t>học</a:t>
            </a:r>
            <a:r>
              <a:rPr lang="vi-VN" dirty="0"/>
              <a:t> </a:t>
            </a:r>
            <a:r>
              <a:rPr lang="vi-VN" dirty="0" err="1"/>
              <a:t>và</a:t>
            </a:r>
            <a:r>
              <a:rPr lang="vi-VN" dirty="0"/>
              <a:t> </a:t>
            </a:r>
            <a:r>
              <a:rPr lang="vi-VN" dirty="0" err="1"/>
              <a:t>đời</a:t>
            </a:r>
            <a:r>
              <a:rPr lang="vi-VN" dirty="0"/>
              <a:t> </a:t>
            </a:r>
            <a:r>
              <a:rPr lang="vi-VN" dirty="0" err="1"/>
              <a:t>sống</a:t>
            </a:r>
            <a:r>
              <a:rPr lang="vi-VN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48900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713FCA72-0EE5-4027-AFF3-C5595E1B85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33600"/>
            <a:ext cx="8596668" cy="54077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vi-VN" sz="2800" dirty="0">
                <a:solidFill>
                  <a:srgbClr val="002060"/>
                </a:solidFill>
              </a:rPr>
              <a:t>3. </a:t>
            </a:r>
            <a:r>
              <a:rPr lang="vi-VN" sz="2800" dirty="0" err="1">
                <a:solidFill>
                  <a:srgbClr val="002060"/>
                </a:solidFill>
              </a:rPr>
              <a:t>Tích</a:t>
            </a:r>
            <a:r>
              <a:rPr lang="vi-VN" sz="2800" dirty="0">
                <a:solidFill>
                  <a:srgbClr val="002060"/>
                </a:solidFill>
              </a:rPr>
              <a:t> </a:t>
            </a:r>
            <a:r>
              <a:rPr lang="vi-VN" sz="2800" dirty="0" err="1">
                <a:solidFill>
                  <a:srgbClr val="002060"/>
                </a:solidFill>
              </a:rPr>
              <a:t>hợp</a:t>
            </a:r>
            <a:r>
              <a:rPr lang="vi-VN" sz="2800" dirty="0">
                <a:solidFill>
                  <a:srgbClr val="002060"/>
                </a:solidFill>
              </a:rPr>
              <a:t> GD STEM trong </a:t>
            </a:r>
            <a:r>
              <a:rPr lang="vi-VN" sz="2800" dirty="0" err="1">
                <a:solidFill>
                  <a:srgbClr val="002060"/>
                </a:solidFill>
              </a:rPr>
              <a:t>dạy</a:t>
            </a:r>
            <a:r>
              <a:rPr lang="vi-VN" sz="2800" dirty="0">
                <a:solidFill>
                  <a:srgbClr val="002060"/>
                </a:solidFill>
              </a:rPr>
              <a:t> </a:t>
            </a:r>
            <a:r>
              <a:rPr lang="vi-VN" sz="2800" dirty="0" err="1">
                <a:solidFill>
                  <a:srgbClr val="002060"/>
                </a:solidFill>
              </a:rPr>
              <a:t>học</a:t>
            </a:r>
            <a:r>
              <a:rPr lang="vi-VN" sz="2800" dirty="0">
                <a:solidFill>
                  <a:srgbClr val="002060"/>
                </a:solidFill>
              </a:rPr>
              <a:t> </a:t>
            </a:r>
            <a:r>
              <a:rPr lang="vi-VN" sz="2800" dirty="0" err="1">
                <a:solidFill>
                  <a:srgbClr val="002060"/>
                </a:solidFill>
              </a:rPr>
              <a:t>Mĩ</a:t>
            </a:r>
            <a:r>
              <a:rPr lang="vi-VN" sz="2800" dirty="0">
                <a:solidFill>
                  <a:srgbClr val="002060"/>
                </a:solidFill>
              </a:rPr>
              <a:t> </a:t>
            </a:r>
            <a:r>
              <a:rPr lang="vi-VN" sz="2800" dirty="0" err="1">
                <a:solidFill>
                  <a:srgbClr val="002060"/>
                </a:solidFill>
              </a:rPr>
              <a:t>thuật</a:t>
            </a:r>
            <a:r>
              <a:rPr lang="vi-VN" sz="2800" dirty="0">
                <a:solidFill>
                  <a:srgbClr val="002060"/>
                </a:solidFill>
              </a:rPr>
              <a:t> qua </a:t>
            </a:r>
            <a:r>
              <a:rPr lang="vi-VN" sz="2800" dirty="0" err="1">
                <a:solidFill>
                  <a:srgbClr val="002060"/>
                </a:solidFill>
              </a:rPr>
              <a:t>các</a:t>
            </a:r>
            <a:r>
              <a:rPr lang="vi-VN" sz="2800" dirty="0">
                <a:solidFill>
                  <a:srgbClr val="002060"/>
                </a:solidFill>
              </a:rPr>
              <a:t> </a:t>
            </a:r>
            <a:r>
              <a:rPr lang="vi-VN" sz="2800" dirty="0" err="1">
                <a:solidFill>
                  <a:srgbClr val="002060"/>
                </a:solidFill>
              </a:rPr>
              <a:t>hoạt</a:t>
            </a:r>
            <a:r>
              <a:rPr lang="vi-VN" sz="2800" dirty="0">
                <a:solidFill>
                  <a:srgbClr val="002060"/>
                </a:solidFill>
              </a:rPr>
              <a:t> </a:t>
            </a:r>
            <a:r>
              <a:rPr lang="vi-VN" sz="2800" dirty="0" err="1">
                <a:solidFill>
                  <a:srgbClr val="002060"/>
                </a:solidFill>
              </a:rPr>
              <a:t>động</a:t>
            </a:r>
            <a:r>
              <a:rPr lang="vi-VN" sz="2800" dirty="0">
                <a:solidFill>
                  <a:srgbClr val="002060"/>
                </a:solidFill>
              </a:rPr>
              <a:t>:</a:t>
            </a:r>
          </a:p>
          <a:p>
            <a:pPr marL="0" indent="0">
              <a:buNone/>
            </a:pPr>
            <a:endParaRPr lang="vi-VN" sz="2000" b="1" dirty="0"/>
          </a:p>
          <a:p>
            <a:pPr marL="0" indent="0">
              <a:buNone/>
            </a:pPr>
            <a:r>
              <a:rPr lang="vi-VN" sz="2000" b="1" dirty="0" err="1"/>
              <a:t>Hoạt</a:t>
            </a:r>
            <a:r>
              <a:rPr lang="vi-VN" sz="2000" b="1" dirty="0"/>
              <a:t> </a:t>
            </a:r>
            <a:r>
              <a:rPr lang="vi-VN" sz="2000" b="1" dirty="0" err="1"/>
              <a:t>động</a:t>
            </a:r>
            <a:r>
              <a:rPr lang="vi-VN" sz="2000" b="1" dirty="0"/>
              <a:t> 1: </a:t>
            </a:r>
            <a:r>
              <a:rPr lang="vi-VN" sz="2000" b="1" dirty="0" err="1"/>
              <a:t>Xác</a:t>
            </a:r>
            <a:r>
              <a:rPr lang="vi-VN" sz="2000" b="1" dirty="0"/>
              <a:t> </a:t>
            </a:r>
            <a:r>
              <a:rPr lang="vi-VN" sz="2000" b="1" dirty="0" err="1"/>
              <a:t>định</a:t>
            </a:r>
            <a:r>
              <a:rPr lang="vi-VN" sz="2000" b="1" dirty="0"/>
              <a:t> </a:t>
            </a:r>
            <a:r>
              <a:rPr lang="vi-VN" sz="2000" b="1" dirty="0" err="1"/>
              <a:t>vấn</a:t>
            </a:r>
            <a:r>
              <a:rPr lang="vi-VN" sz="2000" b="1" dirty="0"/>
              <a:t> </a:t>
            </a:r>
            <a:r>
              <a:rPr lang="vi-VN" sz="2000" b="1" dirty="0" err="1"/>
              <a:t>đề</a:t>
            </a:r>
            <a:r>
              <a:rPr lang="vi-VN" sz="2000" b="1" dirty="0"/>
              <a:t> / </a:t>
            </a:r>
            <a:r>
              <a:rPr lang="vi-VN" sz="2000" b="1" dirty="0" err="1"/>
              <a:t>Nhiệm</a:t>
            </a:r>
            <a:r>
              <a:rPr lang="vi-VN" sz="2000" b="1" dirty="0"/>
              <a:t> </a:t>
            </a:r>
            <a:r>
              <a:rPr lang="vi-VN" sz="2000" b="1" dirty="0" err="1"/>
              <a:t>vụ</a:t>
            </a:r>
            <a:endParaRPr lang="vi-VN" sz="2000" b="1" dirty="0"/>
          </a:p>
          <a:p>
            <a:pPr marL="0" indent="0">
              <a:buNone/>
            </a:pPr>
            <a:r>
              <a:rPr lang="vi-VN" sz="2000" dirty="0"/>
              <a:t>GV đưa </a:t>
            </a:r>
            <a:r>
              <a:rPr lang="vi-VN" sz="2000" dirty="0" err="1"/>
              <a:t>tình</a:t>
            </a:r>
            <a:r>
              <a:rPr lang="vi-VN" sz="2000" dirty="0"/>
              <a:t> </a:t>
            </a:r>
            <a:r>
              <a:rPr lang="vi-VN" sz="2000" dirty="0" err="1"/>
              <a:t>huống</a:t>
            </a:r>
            <a:r>
              <a:rPr lang="vi-VN" sz="2000" dirty="0"/>
              <a:t> </a:t>
            </a:r>
            <a:r>
              <a:rPr lang="vi-VN" sz="2000" dirty="0" err="1"/>
              <a:t>gắn</a:t>
            </a:r>
            <a:r>
              <a:rPr lang="vi-VN" sz="2000" dirty="0"/>
              <a:t> </a:t>
            </a:r>
            <a:r>
              <a:rPr lang="vi-VN" sz="2000" dirty="0" err="1"/>
              <a:t>thực</a:t>
            </a:r>
            <a:r>
              <a:rPr lang="vi-VN" sz="2000" dirty="0"/>
              <a:t> </a:t>
            </a:r>
            <a:r>
              <a:rPr lang="vi-VN" sz="2000" dirty="0" err="1"/>
              <a:t>tế</a:t>
            </a:r>
            <a:r>
              <a:rPr lang="vi-VN" sz="2000" dirty="0"/>
              <a:t>: </a:t>
            </a:r>
          </a:p>
          <a:p>
            <a:pPr marL="0" indent="0">
              <a:buNone/>
            </a:pPr>
            <a:r>
              <a:rPr lang="vi-VN" sz="2000" dirty="0"/>
              <a:t>VD: “</a:t>
            </a:r>
            <a:r>
              <a:rPr lang="vi-VN" sz="2000" dirty="0" err="1"/>
              <a:t>Làm</a:t>
            </a:r>
            <a:r>
              <a:rPr lang="vi-VN" sz="2000" dirty="0"/>
              <a:t> </a:t>
            </a:r>
            <a:r>
              <a:rPr lang="vi-VN" sz="2000" dirty="0" err="1"/>
              <a:t>thế</a:t>
            </a:r>
            <a:r>
              <a:rPr lang="vi-VN" sz="2000" dirty="0"/>
              <a:t> </a:t>
            </a:r>
            <a:r>
              <a:rPr lang="vi-VN" sz="2000" dirty="0" err="1"/>
              <a:t>nào</a:t>
            </a:r>
            <a:r>
              <a:rPr lang="vi-VN" sz="2000" dirty="0"/>
              <a:t> </a:t>
            </a:r>
            <a:r>
              <a:rPr lang="vi-VN" sz="2000" dirty="0" err="1"/>
              <a:t>để</a:t>
            </a:r>
            <a:r>
              <a:rPr lang="vi-VN" sz="2000" dirty="0"/>
              <a:t> </a:t>
            </a:r>
            <a:r>
              <a:rPr lang="vi-VN" sz="2000" dirty="0" err="1"/>
              <a:t>tạo</a:t>
            </a:r>
            <a:r>
              <a:rPr lang="vi-VN" sz="2000" dirty="0"/>
              <a:t> </a:t>
            </a:r>
            <a:r>
              <a:rPr lang="vi-VN" sz="2000" dirty="0" err="1"/>
              <a:t>một</a:t>
            </a:r>
            <a:r>
              <a:rPr lang="vi-VN" sz="2000" dirty="0"/>
              <a:t> </a:t>
            </a:r>
            <a:r>
              <a:rPr lang="vi-VN" sz="2000" dirty="0" err="1"/>
              <a:t>chiếc</a:t>
            </a:r>
            <a:r>
              <a:rPr lang="vi-VN" sz="2000" dirty="0"/>
              <a:t> </a:t>
            </a:r>
            <a:r>
              <a:rPr lang="vi-VN" sz="2000" dirty="0" err="1"/>
              <a:t>đèn</a:t>
            </a:r>
            <a:r>
              <a:rPr lang="vi-VN" sz="2000" dirty="0"/>
              <a:t> trung thu </a:t>
            </a:r>
            <a:r>
              <a:rPr lang="vi-VN" sz="2000" dirty="0" err="1"/>
              <a:t>bằng</a:t>
            </a:r>
            <a:r>
              <a:rPr lang="vi-VN" sz="2000" dirty="0"/>
              <a:t> </a:t>
            </a:r>
            <a:r>
              <a:rPr lang="vi-VN" sz="2000" dirty="0" err="1"/>
              <a:t>vật</a:t>
            </a:r>
            <a:r>
              <a:rPr lang="vi-VN" sz="2000" dirty="0"/>
              <a:t> </a:t>
            </a:r>
            <a:r>
              <a:rPr lang="vi-VN" sz="2000" dirty="0" err="1"/>
              <a:t>liệu</a:t>
            </a:r>
            <a:r>
              <a:rPr lang="vi-VN" sz="2000" dirty="0"/>
              <a:t> </a:t>
            </a:r>
            <a:r>
              <a:rPr lang="vi-VN" sz="2000" dirty="0" err="1"/>
              <a:t>tái</a:t>
            </a:r>
            <a:r>
              <a:rPr lang="vi-VN" sz="2000" dirty="0"/>
              <a:t> </a:t>
            </a:r>
            <a:r>
              <a:rPr lang="vi-VN" sz="2000" dirty="0" err="1"/>
              <a:t>chế</a:t>
            </a:r>
            <a:r>
              <a:rPr lang="vi-VN" sz="2000" dirty="0"/>
              <a:t> nhưng </a:t>
            </a:r>
            <a:r>
              <a:rPr lang="vi-VN" sz="2000" dirty="0" err="1"/>
              <a:t>vẫn</a:t>
            </a:r>
            <a:r>
              <a:rPr lang="vi-VN" sz="2000" dirty="0"/>
              <a:t> </a:t>
            </a:r>
            <a:r>
              <a:rPr lang="vi-VN" sz="2000" dirty="0" err="1"/>
              <a:t>đẹp</a:t>
            </a:r>
            <a:r>
              <a:rPr lang="vi-VN" sz="2000" dirty="0"/>
              <a:t> </a:t>
            </a:r>
            <a:r>
              <a:rPr lang="vi-VN" sz="2000" dirty="0" err="1"/>
              <a:t>mắt</a:t>
            </a:r>
            <a:r>
              <a:rPr lang="vi-VN" sz="2000" dirty="0"/>
              <a:t>?”</a:t>
            </a:r>
            <a:endParaRPr lang="en-GB" sz="2000" dirty="0"/>
          </a:p>
          <a:p>
            <a:pPr marL="0" indent="0">
              <a:buNone/>
            </a:pPr>
            <a:r>
              <a:rPr lang="vi-VN" sz="2000" b="1" dirty="0" err="1"/>
              <a:t>Hoạt</a:t>
            </a:r>
            <a:r>
              <a:rPr lang="vi-VN" sz="2000" b="1" dirty="0"/>
              <a:t> </a:t>
            </a:r>
            <a:r>
              <a:rPr lang="vi-VN" sz="2000" b="1" dirty="0" err="1"/>
              <a:t>động</a:t>
            </a:r>
            <a:r>
              <a:rPr lang="vi-VN" sz="2000" b="1" dirty="0"/>
              <a:t> 2: Nghiên </a:t>
            </a:r>
            <a:r>
              <a:rPr lang="vi-VN" sz="2000" b="1" dirty="0" err="1"/>
              <a:t>cứu</a:t>
            </a:r>
            <a:r>
              <a:rPr lang="vi-VN" sz="2000" b="1" dirty="0"/>
              <a:t> – </a:t>
            </a:r>
            <a:r>
              <a:rPr lang="vi-VN" sz="2000" b="1" dirty="0" err="1"/>
              <a:t>Khám</a:t>
            </a:r>
            <a:r>
              <a:rPr lang="vi-VN" sz="2000" b="1" dirty="0"/>
              <a:t> </a:t>
            </a:r>
            <a:r>
              <a:rPr lang="vi-VN" sz="2000" b="1" dirty="0" err="1"/>
              <a:t>phá</a:t>
            </a:r>
            <a:endParaRPr lang="en-GB" sz="2000" b="1" dirty="0"/>
          </a:p>
          <a:p>
            <a:pPr marL="0" indent="0">
              <a:buNone/>
            </a:pPr>
            <a:r>
              <a:rPr lang="vi-VN" sz="2000" dirty="0"/>
              <a:t>HS </a:t>
            </a:r>
            <a:r>
              <a:rPr lang="vi-VN" sz="2000" dirty="0" err="1"/>
              <a:t>tìm</a:t>
            </a:r>
            <a:r>
              <a:rPr lang="vi-VN" sz="2000" dirty="0"/>
              <a:t> </a:t>
            </a:r>
            <a:r>
              <a:rPr lang="vi-VN" sz="2000" dirty="0" err="1"/>
              <a:t>hiểu</a:t>
            </a:r>
            <a:r>
              <a:rPr lang="vi-VN" sz="2000" dirty="0"/>
              <a:t> </a:t>
            </a:r>
            <a:r>
              <a:rPr lang="vi-VN" sz="2000" dirty="0" err="1"/>
              <a:t>kiến</a:t>
            </a:r>
            <a:r>
              <a:rPr lang="vi-VN" sz="2000" dirty="0"/>
              <a:t> </a:t>
            </a:r>
            <a:r>
              <a:rPr lang="vi-VN" sz="2000" dirty="0" err="1"/>
              <a:t>thức</a:t>
            </a:r>
            <a:r>
              <a:rPr lang="vi-VN" sz="2000" dirty="0"/>
              <a:t> </a:t>
            </a:r>
            <a:r>
              <a:rPr lang="vi-VN" sz="2000" dirty="0" err="1"/>
              <a:t>về</a:t>
            </a:r>
            <a:r>
              <a:rPr lang="vi-VN" sz="2000" dirty="0"/>
              <a:t>:</a:t>
            </a:r>
            <a:endParaRPr lang="en-GB" sz="2000" dirty="0"/>
          </a:p>
          <a:p>
            <a:pPr marL="0" indent="0">
              <a:buNone/>
            </a:pPr>
            <a:r>
              <a:rPr lang="vi-VN" sz="2000" dirty="0"/>
              <a:t>+ Khoa </a:t>
            </a:r>
            <a:r>
              <a:rPr lang="vi-VN" sz="2000" dirty="0" err="1"/>
              <a:t>học</a:t>
            </a:r>
            <a:r>
              <a:rPr lang="vi-VN" sz="2000" dirty="0"/>
              <a:t>: </a:t>
            </a:r>
            <a:r>
              <a:rPr lang="vi-VN" sz="2000" dirty="0" err="1"/>
              <a:t>tính</a:t>
            </a:r>
            <a:r>
              <a:rPr lang="vi-VN" sz="2000" dirty="0"/>
              <a:t> </a:t>
            </a:r>
            <a:r>
              <a:rPr lang="vi-VN" sz="2000" dirty="0" err="1"/>
              <a:t>chất</a:t>
            </a:r>
            <a:r>
              <a:rPr lang="vi-VN" sz="2000" dirty="0"/>
              <a:t> </a:t>
            </a:r>
            <a:r>
              <a:rPr lang="vi-VN" sz="2000" dirty="0" err="1"/>
              <a:t>giấy</a:t>
            </a:r>
            <a:r>
              <a:rPr lang="vi-VN" sz="2000" dirty="0"/>
              <a:t>, </a:t>
            </a:r>
            <a:r>
              <a:rPr lang="vi-VN" sz="2000" dirty="0" err="1"/>
              <a:t>màu</a:t>
            </a:r>
            <a:r>
              <a:rPr lang="vi-VN" sz="2000" dirty="0"/>
              <a:t> </a:t>
            </a:r>
            <a:r>
              <a:rPr lang="vi-VN" sz="2000" dirty="0" err="1"/>
              <a:t>sắc</a:t>
            </a:r>
            <a:r>
              <a:rPr lang="vi-VN" sz="2000" dirty="0"/>
              <a:t>, </a:t>
            </a:r>
            <a:r>
              <a:rPr lang="vi-VN" sz="2000" dirty="0" err="1"/>
              <a:t>ánh</a:t>
            </a:r>
            <a:r>
              <a:rPr lang="vi-VN" sz="2000" dirty="0"/>
              <a:t> </a:t>
            </a:r>
            <a:r>
              <a:rPr lang="vi-VN" sz="2000" dirty="0" err="1"/>
              <a:t>sáng</a:t>
            </a:r>
            <a:r>
              <a:rPr lang="vi-VN" sz="2000" dirty="0"/>
              <a:t>.</a:t>
            </a:r>
            <a:endParaRPr lang="en-GB" sz="2000" dirty="0"/>
          </a:p>
          <a:p>
            <a:pPr marL="0" indent="0">
              <a:buNone/>
            </a:pPr>
            <a:r>
              <a:rPr lang="vi-VN" sz="2000" dirty="0"/>
              <a:t>+ Công </a:t>
            </a:r>
            <a:r>
              <a:rPr lang="vi-VN" sz="2000" dirty="0" err="1"/>
              <a:t>nghệ</a:t>
            </a:r>
            <a:r>
              <a:rPr lang="vi-VN" sz="2000" dirty="0"/>
              <a:t>: </a:t>
            </a:r>
            <a:r>
              <a:rPr lang="vi-VN" sz="2000" dirty="0" err="1"/>
              <a:t>sử</a:t>
            </a:r>
            <a:r>
              <a:rPr lang="vi-VN" sz="2000" dirty="0"/>
              <a:t> </a:t>
            </a:r>
            <a:r>
              <a:rPr lang="vi-VN" sz="2000" dirty="0" err="1"/>
              <a:t>dụng</a:t>
            </a:r>
            <a:r>
              <a:rPr lang="vi-VN" sz="2000" dirty="0"/>
              <a:t> </a:t>
            </a:r>
            <a:r>
              <a:rPr lang="vi-VN" sz="2000" dirty="0" err="1"/>
              <a:t>dụng</a:t>
            </a:r>
            <a:r>
              <a:rPr lang="vi-VN" sz="2000" dirty="0"/>
              <a:t> </a:t>
            </a:r>
            <a:r>
              <a:rPr lang="vi-VN" sz="2000" dirty="0" err="1"/>
              <a:t>cụ</a:t>
            </a:r>
            <a:r>
              <a:rPr lang="vi-VN" sz="2000" dirty="0"/>
              <a:t> </a:t>
            </a:r>
            <a:r>
              <a:rPr lang="vi-VN" sz="2000" dirty="0" err="1"/>
              <a:t>cắt</a:t>
            </a:r>
            <a:r>
              <a:rPr lang="vi-VN" sz="2000" dirty="0"/>
              <a:t>, </a:t>
            </a:r>
            <a:r>
              <a:rPr lang="vi-VN" sz="2000" dirty="0" err="1"/>
              <a:t>dán</a:t>
            </a:r>
            <a:endParaRPr lang="en-GB" sz="2000" dirty="0"/>
          </a:p>
          <a:p>
            <a:pPr marL="0" indent="0">
              <a:buNone/>
            </a:pPr>
            <a:r>
              <a:rPr lang="vi-VN" sz="2000" dirty="0"/>
              <a:t>+ </a:t>
            </a:r>
            <a:r>
              <a:rPr lang="vi-VN" sz="2000" dirty="0" err="1"/>
              <a:t>Kĩ</a:t>
            </a:r>
            <a:r>
              <a:rPr lang="vi-VN" sz="2000" dirty="0"/>
              <a:t> </a:t>
            </a:r>
            <a:r>
              <a:rPr lang="vi-VN" sz="2000" dirty="0" err="1"/>
              <a:t>thuật</a:t>
            </a:r>
            <a:r>
              <a:rPr lang="vi-VN" sz="2000" dirty="0"/>
              <a:t>: </a:t>
            </a:r>
            <a:r>
              <a:rPr lang="vi-VN" sz="2000" dirty="0" err="1"/>
              <a:t>lắp</a:t>
            </a:r>
            <a:r>
              <a:rPr lang="vi-VN" sz="2000" dirty="0"/>
              <a:t> </a:t>
            </a:r>
            <a:r>
              <a:rPr lang="vi-VN" sz="2000" dirty="0" err="1"/>
              <a:t>ghép</a:t>
            </a:r>
            <a:r>
              <a:rPr lang="vi-VN" sz="2000" dirty="0"/>
              <a:t> khung, </a:t>
            </a:r>
            <a:r>
              <a:rPr lang="vi-VN" sz="2000" dirty="0" err="1"/>
              <a:t>xử</a:t>
            </a:r>
            <a:r>
              <a:rPr lang="vi-VN" sz="2000" dirty="0"/>
              <a:t> </a:t>
            </a:r>
            <a:r>
              <a:rPr lang="vi-VN" sz="2000" dirty="0" err="1"/>
              <a:t>lý</a:t>
            </a:r>
            <a:r>
              <a:rPr lang="vi-VN" sz="2000" dirty="0"/>
              <a:t> </a:t>
            </a:r>
            <a:r>
              <a:rPr lang="vi-VN" sz="2000" dirty="0" err="1"/>
              <a:t>kết</a:t>
            </a:r>
            <a:r>
              <a:rPr lang="vi-VN" sz="2000" dirty="0"/>
              <a:t> </a:t>
            </a:r>
            <a:r>
              <a:rPr lang="vi-VN" sz="2000" dirty="0" err="1"/>
              <a:t>cấu</a:t>
            </a:r>
            <a:r>
              <a:rPr lang="vi-VN" sz="2000" dirty="0"/>
              <a:t>.</a:t>
            </a:r>
          </a:p>
          <a:p>
            <a:pPr marL="0" indent="0">
              <a:buNone/>
            </a:pPr>
            <a:r>
              <a:rPr lang="vi-VN" sz="2000" dirty="0"/>
              <a:t>+ </a:t>
            </a:r>
            <a:r>
              <a:rPr lang="vi-VN" sz="2000" dirty="0" err="1"/>
              <a:t>Toán</a:t>
            </a:r>
            <a:r>
              <a:rPr lang="vi-VN" sz="2000" dirty="0"/>
              <a:t> </a:t>
            </a:r>
            <a:r>
              <a:rPr lang="vi-VN" sz="2000" dirty="0" err="1"/>
              <a:t>học</a:t>
            </a:r>
            <a:r>
              <a:rPr lang="vi-VN" sz="2000" dirty="0"/>
              <a:t>: đo </a:t>
            </a:r>
            <a:r>
              <a:rPr lang="vi-VN" sz="2000" dirty="0" err="1"/>
              <a:t>đạc</a:t>
            </a:r>
            <a:r>
              <a:rPr lang="vi-VN" sz="2000" dirty="0"/>
              <a:t>, </a:t>
            </a:r>
            <a:r>
              <a:rPr lang="vi-VN" sz="2000" dirty="0" err="1"/>
              <a:t>tính</a:t>
            </a:r>
            <a:r>
              <a:rPr lang="vi-VN" sz="2000" dirty="0"/>
              <a:t> </a:t>
            </a:r>
            <a:r>
              <a:rPr lang="vi-VN" sz="2000" dirty="0" err="1"/>
              <a:t>toán</a:t>
            </a:r>
            <a:r>
              <a:rPr lang="vi-VN" sz="2000" dirty="0"/>
              <a:t> </a:t>
            </a:r>
            <a:r>
              <a:rPr lang="vi-VN" sz="2000" dirty="0" err="1"/>
              <a:t>kích</a:t>
            </a:r>
            <a:r>
              <a:rPr lang="vi-VN" sz="2000" dirty="0"/>
              <a:t> </a:t>
            </a:r>
            <a:r>
              <a:rPr lang="vi-VN" sz="2000" dirty="0" err="1"/>
              <a:t>thước</a:t>
            </a:r>
            <a:r>
              <a:rPr lang="vi-VN" sz="2000" dirty="0"/>
              <a:t>, </a:t>
            </a:r>
            <a:r>
              <a:rPr lang="vi-VN" sz="2000" dirty="0" err="1"/>
              <a:t>hình</a:t>
            </a:r>
            <a:r>
              <a:rPr lang="vi-VN" sz="2000" dirty="0"/>
              <a:t> </a:t>
            </a:r>
            <a:r>
              <a:rPr lang="vi-VN" sz="2000" dirty="0" err="1"/>
              <a:t>khối</a:t>
            </a:r>
            <a:r>
              <a:rPr lang="vi-VN" sz="2000" dirty="0"/>
              <a:t>.</a:t>
            </a:r>
            <a:endParaRPr lang="en-GB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4979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71032899-1196-4998-B8FD-05DC3454C7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8134" y="1399838"/>
            <a:ext cx="8596668" cy="54581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vi-VN" sz="2400" b="1" dirty="0" err="1">
                <a:solidFill>
                  <a:srgbClr val="081B3A"/>
                </a:solidFill>
                <a:latin typeface="SegoeuiPc"/>
              </a:rPr>
              <a:t>Hoạt</a:t>
            </a:r>
            <a:r>
              <a:rPr lang="vi-VN" sz="2400" b="1" dirty="0">
                <a:solidFill>
                  <a:srgbClr val="081B3A"/>
                </a:solidFill>
                <a:latin typeface="SegoeuiPc"/>
              </a:rPr>
              <a:t> </a:t>
            </a:r>
            <a:r>
              <a:rPr lang="vi-VN" sz="2400" b="1" dirty="0" err="1">
                <a:solidFill>
                  <a:srgbClr val="081B3A"/>
                </a:solidFill>
                <a:latin typeface="SegoeuiPc"/>
              </a:rPr>
              <a:t>động</a:t>
            </a:r>
            <a:r>
              <a:rPr lang="vi-VN" sz="2400" b="1" dirty="0">
                <a:solidFill>
                  <a:srgbClr val="081B3A"/>
                </a:solidFill>
                <a:latin typeface="SegoeuiPc"/>
              </a:rPr>
              <a:t> </a:t>
            </a:r>
            <a:r>
              <a:rPr lang="vi-VN" sz="2400" b="1" i="0" dirty="0">
                <a:solidFill>
                  <a:srgbClr val="081B3A"/>
                </a:solidFill>
                <a:effectLst/>
                <a:latin typeface="SegoeuiPc"/>
              </a:rPr>
              <a:t> 3: </a:t>
            </a:r>
            <a:r>
              <a:rPr lang="vi-VN" sz="2400" b="1" i="0" dirty="0" err="1">
                <a:solidFill>
                  <a:srgbClr val="081B3A"/>
                </a:solidFill>
                <a:effectLst/>
                <a:latin typeface="SegoeuiPc"/>
              </a:rPr>
              <a:t>Thiết</a:t>
            </a:r>
            <a:r>
              <a:rPr lang="vi-VN" sz="2400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400" b="1" i="0" dirty="0" err="1">
                <a:solidFill>
                  <a:srgbClr val="081B3A"/>
                </a:solidFill>
                <a:effectLst/>
                <a:latin typeface="SegoeuiPc"/>
              </a:rPr>
              <a:t>kế</a:t>
            </a:r>
            <a:r>
              <a:rPr lang="vi-VN" sz="2400" b="1" i="0" dirty="0">
                <a:solidFill>
                  <a:srgbClr val="081B3A"/>
                </a:solidFill>
                <a:effectLst/>
                <a:latin typeface="SegoeuiPc"/>
              </a:rPr>
              <a:t> – </a:t>
            </a:r>
            <a:r>
              <a:rPr lang="vi-VN" sz="2400" b="1" i="0" dirty="0" err="1">
                <a:solidFill>
                  <a:srgbClr val="081B3A"/>
                </a:solidFill>
                <a:effectLst/>
                <a:latin typeface="SegoeuiPc"/>
              </a:rPr>
              <a:t>Chế</a:t>
            </a:r>
            <a:r>
              <a:rPr lang="vi-VN" sz="2400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400" b="1" i="0" dirty="0" err="1">
                <a:solidFill>
                  <a:srgbClr val="081B3A"/>
                </a:solidFill>
                <a:effectLst/>
                <a:latin typeface="SegoeuiPc"/>
              </a:rPr>
              <a:t>tạo</a:t>
            </a:r>
            <a:endParaRPr lang="en-GB" sz="2400" b="1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>
              <a:buNone/>
            </a:pP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 HS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phác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thảo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 ý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tưởng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 trên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giấy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.</a:t>
            </a:r>
            <a:endParaRPr lang="en-GB" sz="2400" b="0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>
              <a:buNone/>
            </a:pP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Lập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kế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hoạch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sử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dụng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vật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liệu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.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Chế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tạo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sản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phẩm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mĩ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thuật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 (tranh 3D,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đèn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lồng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, mô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hình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sản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phẩm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 trang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trí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…). </a:t>
            </a:r>
            <a:endParaRPr lang="en-GB" sz="2400" b="0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>
              <a:buNone/>
            </a:pPr>
            <a:r>
              <a:rPr lang="vi-VN" sz="2400" b="1" dirty="0" err="1">
                <a:solidFill>
                  <a:srgbClr val="081B3A"/>
                </a:solidFill>
                <a:latin typeface="SegoeuiPc"/>
              </a:rPr>
              <a:t>Hoạt</a:t>
            </a:r>
            <a:r>
              <a:rPr lang="vi-VN" sz="2400" b="1" dirty="0">
                <a:solidFill>
                  <a:srgbClr val="081B3A"/>
                </a:solidFill>
                <a:latin typeface="SegoeuiPc"/>
              </a:rPr>
              <a:t> </a:t>
            </a:r>
            <a:r>
              <a:rPr lang="vi-VN" sz="2400" b="1" dirty="0" err="1">
                <a:solidFill>
                  <a:srgbClr val="081B3A"/>
                </a:solidFill>
                <a:latin typeface="SegoeuiPc"/>
              </a:rPr>
              <a:t>động</a:t>
            </a:r>
            <a:r>
              <a:rPr lang="vi-VN" sz="2400" b="1" dirty="0">
                <a:solidFill>
                  <a:srgbClr val="081B3A"/>
                </a:solidFill>
                <a:latin typeface="SegoeuiPc"/>
              </a:rPr>
              <a:t> </a:t>
            </a:r>
            <a:r>
              <a:rPr lang="vi-VN" sz="2400" b="1" i="0" dirty="0">
                <a:solidFill>
                  <a:srgbClr val="081B3A"/>
                </a:solidFill>
                <a:effectLst/>
                <a:latin typeface="SegoeuiPc"/>
              </a:rPr>
              <a:t>4: </a:t>
            </a:r>
            <a:r>
              <a:rPr lang="vi-VN" sz="2400" b="1" i="0" dirty="0" err="1">
                <a:solidFill>
                  <a:srgbClr val="081B3A"/>
                </a:solidFill>
                <a:effectLst/>
                <a:latin typeface="SegoeuiPc"/>
              </a:rPr>
              <a:t>Trình</a:t>
            </a:r>
            <a:r>
              <a:rPr lang="vi-VN" sz="2400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400" b="1" i="0" dirty="0" err="1">
                <a:solidFill>
                  <a:srgbClr val="081B3A"/>
                </a:solidFill>
                <a:effectLst/>
                <a:latin typeface="SegoeuiPc"/>
              </a:rPr>
              <a:t>bày</a:t>
            </a:r>
            <a:r>
              <a:rPr lang="vi-VN" sz="2400" b="1" i="0" dirty="0">
                <a:solidFill>
                  <a:srgbClr val="081B3A"/>
                </a:solidFill>
                <a:effectLst/>
                <a:latin typeface="SegoeuiPc"/>
              </a:rPr>
              <a:t> – Chia </a:t>
            </a:r>
            <a:r>
              <a:rPr lang="vi-VN" sz="2400" b="1" i="0" dirty="0" err="1">
                <a:solidFill>
                  <a:srgbClr val="081B3A"/>
                </a:solidFill>
                <a:effectLst/>
                <a:latin typeface="SegoeuiPc"/>
              </a:rPr>
              <a:t>sẻ</a:t>
            </a:r>
            <a:r>
              <a:rPr lang="vi-VN" sz="2400" b="1" i="0" dirty="0">
                <a:solidFill>
                  <a:srgbClr val="081B3A"/>
                </a:solidFill>
                <a:effectLst/>
                <a:latin typeface="SegoeuiPc"/>
              </a:rPr>
              <a:t> – </a:t>
            </a:r>
            <a:r>
              <a:rPr lang="vi-VN" sz="2400" b="1" i="0" dirty="0" err="1">
                <a:solidFill>
                  <a:srgbClr val="081B3A"/>
                </a:solidFill>
                <a:effectLst/>
                <a:latin typeface="SegoeuiPc"/>
              </a:rPr>
              <a:t>Cải</a:t>
            </a:r>
            <a:r>
              <a:rPr lang="vi-VN" sz="2400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400" b="1" i="0" dirty="0" err="1">
                <a:solidFill>
                  <a:srgbClr val="081B3A"/>
                </a:solidFill>
                <a:effectLst/>
                <a:latin typeface="SegoeuiPc"/>
              </a:rPr>
              <a:t>tiến</a:t>
            </a:r>
            <a:r>
              <a:rPr lang="vi-VN" sz="2400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endParaRPr lang="en-GB" sz="2400" b="1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>
              <a:buNone/>
            </a:pP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HS trưng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bày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giới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thiệu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sản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phẩm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giải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thích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 ý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tưởng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. </a:t>
            </a:r>
            <a:endParaRPr lang="en-GB" sz="2400" b="0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>
              <a:buNone/>
            </a:pP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GV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và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bạn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bè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nhận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xét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đề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xuất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cải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sz="2400" b="0" i="0" dirty="0" err="1">
                <a:solidFill>
                  <a:srgbClr val="081B3A"/>
                </a:solidFill>
                <a:effectLst/>
                <a:latin typeface="SegoeuiPc"/>
              </a:rPr>
              <a:t>tiến</a:t>
            </a:r>
            <a:r>
              <a:rPr lang="vi-VN" sz="2400" b="0" i="0" dirty="0">
                <a:solidFill>
                  <a:srgbClr val="081B3A"/>
                </a:solidFill>
                <a:effectLst/>
                <a:latin typeface="SegoeuiPc"/>
              </a:rPr>
              <a:t>. </a:t>
            </a:r>
            <a:endParaRPr lang="en-GB" sz="2000" b="0" i="0" dirty="0">
              <a:solidFill>
                <a:srgbClr val="081B3A"/>
              </a:solidFill>
              <a:effectLst/>
              <a:latin typeface="SegoeuiPc"/>
            </a:endParaRPr>
          </a:p>
        </p:txBody>
      </p:sp>
    </p:spTree>
    <p:extLst>
      <p:ext uri="{BB962C8B-B14F-4D97-AF65-F5344CB8AC3E}">
        <p14:creationId xmlns:p14="http://schemas.microsoft.com/office/powerpoint/2010/main" val="40316597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A54B20E8-F358-4FF4-9D2B-F6725F5F9B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76800"/>
            <a:ext cx="8934666" cy="5731199"/>
          </a:xfrm>
        </p:spPr>
        <p:txBody>
          <a:bodyPr/>
          <a:lstStyle/>
          <a:p>
            <a:pPr marL="0" indent="0" algn="ctr">
              <a:buNone/>
            </a:pPr>
            <a:r>
              <a:rPr lang="vi-VN" b="1" i="0" dirty="0" err="1">
                <a:solidFill>
                  <a:srgbClr val="081B3A"/>
                </a:solidFill>
                <a:effectLst/>
                <a:latin typeface="SegoeuiPc"/>
              </a:rPr>
              <a:t>Ví</a:t>
            </a: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1" i="0" dirty="0" err="1">
                <a:solidFill>
                  <a:srgbClr val="081B3A"/>
                </a:solidFill>
                <a:effectLst/>
                <a:latin typeface="SegoeuiPc"/>
              </a:rPr>
              <a:t>dụ</a:t>
            </a: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 minh </a:t>
            </a:r>
            <a:r>
              <a:rPr lang="vi-VN" b="1" i="0" dirty="0" err="1">
                <a:solidFill>
                  <a:srgbClr val="081B3A"/>
                </a:solidFill>
                <a:effectLst/>
                <a:latin typeface="SegoeuiPc"/>
              </a:rPr>
              <a:t>họa</a:t>
            </a: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endParaRPr lang="en-GB" b="1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>
              <a:buNone/>
            </a:pP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Chủ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đề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: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Thiết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kế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mô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hình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“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Những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mái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nhà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thân quen” môn MT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lớp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4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sách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Cánh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diều</a:t>
            </a:r>
            <a:endParaRPr lang="en-GB" b="0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>
              <a:buNone/>
            </a:pP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Mĩ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thuật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: Trang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trí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phối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hợp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màu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sắc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thẩm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mỹ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kiến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trúc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. </a:t>
            </a:r>
            <a:endParaRPr lang="en-GB" b="0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>
              <a:buNone/>
            </a:pP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Khoa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học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: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Tìm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hiểu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vật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liệu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(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giấy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nhựa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bìa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cứng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que tre...). </a:t>
            </a:r>
            <a:endParaRPr lang="en-GB" b="0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>
              <a:buNone/>
            </a:pP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Công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nghệ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: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Dùng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kéo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keo, băng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dính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kỹ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thuật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gấp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dán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. </a:t>
            </a:r>
            <a:endParaRPr lang="en-GB" b="0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>
              <a:buNone/>
            </a:pP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Kĩ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thuật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: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Lắp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ghép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khung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nhà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cấu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trúc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mái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. </a:t>
            </a:r>
            <a:endParaRPr lang="en-GB" b="0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>
              <a:buNone/>
            </a:pP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Toán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: Đo,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cắt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theo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tỉ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lệ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tính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hình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khối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. </a:t>
            </a:r>
            <a:endParaRPr lang="en-GB" b="0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>
              <a:buNone/>
            </a:pP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→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Kết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quả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: HS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vừa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học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nghệ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thuật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vừa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rèn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năng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lực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STEM,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hứng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thú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hơn,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sản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phẩm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gần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gũi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đời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sống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. --- </a:t>
            </a:r>
            <a:endParaRPr lang="en-GB" b="0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 algn="ctr">
              <a:buNone/>
            </a:pP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1" i="0" dirty="0" err="1">
                <a:solidFill>
                  <a:srgbClr val="081B3A"/>
                </a:solidFill>
                <a:effectLst/>
                <a:latin typeface="SegoeuiPc"/>
              </a:rPr>
              <a:t>Lợi</a:t>
            </a: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1" i="0" dirty="0" err="1">
                <a:solidFill>
                  <a:srgbClr val="081B3A"/>
                </a:solidFill>
                <a:effectLst/>
                <a:latin typeface="SegoeuiPc"/>
              </a:rPr>
              <a:t>ích</a:t>
            </a: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1" i="0" dirty="0" err="1">
                <a:solidFill>
                  <a:srgbClr val="081B3A"/>
                </a:solidFill>
                <a:effectLst/>
                <a:latin typeface="SegoeuiPc"/>
              </a:rPr>
              <a:t>của</a:t>
            </a: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1" i="0" dirty="0" err="1">
                <a:solidFill>
                  <a:srgbClr val="081B3A"/>
                </a:solidFill>
                <a:effectLst/>
                <a:latin typeface="SegoeuiPc"/>
              </a:rPr>
              <a:t>việc</a:t>
            </a: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1" i="0" dirty="0" err="1">
                <a:solidFill>
                  <a:srgbClr val="081B3A"/>
                </a:solidFill>
                <a:effectLst/>
                <a:latin typeface="SegoeuiPc"/>
              </a:rPr>
              <a:t>tích</a:t>
            </a: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1" i="0" dirty="0" err="1">
                <a:solidFill>
                  <a:srgbClr val="081B3A"/>
                </a:solidFill>
                <a:effectLst/>
                <a:latin typeface="SegoeuiPc"/>
              </a:rPr>
              <a:t>hợp</a:t>
            </a:r>
            <a:r>
              <a:rPr lang="vi-VN" b="1" i="0" dirty="0">
                <a:solidFill>
                  <a:srgbClr val="081B3A"/>
                </a:solidFill>
                <a:effectLst/>
                <a:latin typeface="SegoeuiPc"/>
              </a:rPr>
              <a:t> PPGD STEM</a:t>
            </a:r>
            <a:endParaRPr lang="en-GB" b="1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>
              <a:buNone/>
            </a:pP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- Khơi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gợi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sự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sáng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tạo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chủ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động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. </a:t>
            </a:r>
            <a:endParaRPr lang="en-GB" b="0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>
              <a:buNone/>
            </a:pP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-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Học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sinh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thấy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Mĩ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thuật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gắn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với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thực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tế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không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chỉ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là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vẽ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tranh. </a:t>
            </a:r>
            <a:endParaRPr lang="en-GB" b="0" i="0" dirty="0">
              <a:solidFill>
                <a:srgbClr val="081B3A"/>
              </a:solidFill>
              <a:effectLst/>
              <a:latin typeface="SegoeuiPc"/>
            </a:endParaRPr>
          </a:p>
          <a:p>
            <a:pPr marL="0" indent="0">
              <a:buNone/>
            </a:pP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-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Giúp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phát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triển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năng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lực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hợp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tác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thuyết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trình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tư duy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logic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. </a:t>
            </a:r>
            <a:br>
              <a:rPr lang="vi-VN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932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64494E6-0272-4E59-9796-6A4E70194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134" y="1387200"/>
            <a:ext cx="9517866" cy="1320800"/>
          </a:xfrm>
        </p:spPr>
        <p:txBody>
          <a:bodyPr>
            <a:normAutofit/>
          </a:bodyPr>
          <a:lstStyle/>
          <a:p>
            <a:pPr algn="ctr"/>
            <a:r>
              <a:rPr lang="vi-VN" sz="3200" b="1" dirty="0">
                <a:solidFill>
                  <a:srgbClr val="002060"/>
                </a:solidFill>
              </a:rPr>
              <a:t>NỘI DUNG 1: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2E8EA3CF-5612-4FEE-95AC-B3A22FB940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534" y="2304001"/>
            <a:ext cx="9467466" cy="44933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KHÓ KHĂN, THUẬN LỢI </a:t>
            </a:r>
          </a:p>
          <a:p>
            <a:pPr marL="0" indent="0" algn="ctr">
              <a:buNone/>
            </a:pP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5 NĂM THAY SÁCH GIÁO KHOA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6195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D8B768B-78C2-46D5-A431-FBDBF8E1E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64000"/>
            <a:ext cx="8596668" cy="1320800"/>
          </a:xfrm>
        </p:spPr>
        <p:txBody>
          <a:bodyPr>
            <a:normAutofit/>
          </a:bodyPr>
          <a:lstStyle/>
          <a:p>
            <a:r>
              <a:rPr lang="vi-VN" sz="3200" dirty="0">
                <a:solidFill>
                  <a:srgbClr val="002060"/>
                </a:solidFill>
              </a:rPr>
              <a:t>4. </a:t>
            </a:r>
            <a:r>
              <a:rPr lang="vi-VN" sz="3200" dirty="0" err="1">
                <a:solidFill>
                  <a:srgbClr val="002060"/>
                </a:solidFill>
              </a:rPr>
              <a:t>Tích</a:t>
            </a:r>
            <a:r>
              <a:rPr lang="vi-VN" sz="3200" dirty="0">
                <a:solidFill>
                  <a:srgbClr val="002060"/>
                </a:solidFill>
              </a:rPr>
              <a:t> </a:t>
            </a:r>
            <a:r>
              <a:rPr lang="vi-VN" sz="3200" dirty="0" err="1">
                <a:solidFill>
                  <a:srgbClr val="002060"/>
                </a:solidFill>
              </a:rPr>
              <a:t>hợp</a:t>
            </a:r>
            <a:r>
              <a:rPr lang="vi-VN" sz="3200" dirty="0">
                <a:solidFill>
                  <a:srgbClr val="002060"/>
                </a:solidFill>
              </a:rPr>
              <a:t> GD STEM trong </a:t>
            </a:r>
            <a:r>
              <a:rPr lang="vi-VN" sz="3200" dirty="0" err="1">
                <a:solidFill>
                  <a:srgbClr val="002060"/>
                </a:solidFill>
              </a:rPr>
              <a:t>dạy</a:t>
            </a:r>
            <a:r>
              <a:rPr lang="vi-VN" sz="3200" dirty="0">
                <a:solidFill>
                  <a:srgbClr val="002060"/>
                </a:solidFill>
              </a:rPr>
              <a:t> </a:t>
            </a:r>
            <a:r>
              <a:rPr lang="vi-VN" sz="3200" dirty="0" err="1">
                <a:solidFill>
                  <a:srgbClr val="002060"/>
                </a:solidFill>
              </a:rPr>
              <a:t>học</a:t>
            </a:r>
            <a:r>
              <a:rPr lang="vi-VN" sz="3200" dirty="0">
                <a:solidFill>
                  <a:srgbClr val="002060"/>
                </a:solidFill>
              </a:rPr>
              <a:t> Âm </a:t>
            </a:r>
            <a:r>
              <a:rPr lang="vi-VN" sz="3200" dirty="0" err="1">
                <a:solidFill>
                  <a:srgbClr val="002060"/>
                </a:solidFill>
              </a:rPr>
              <a:t>nhạc</a:t>
            </a:r>
            <a:r>
              <a:rPr lang="vi-VN" sz="3200" dirty="0">
                <a:solidFill>
                  <a:srgbClr val="002060"/>
                </a:solidFill>
              </a:rPr>
              <a:t> qua </a:t>
            </a:r>
            <a:r>
              <a:rPr lang="vi-VN" sz="3200" dirty="0" err="1">
                <a:solidFill>
                  <a:srgbClr val="002060"/>
                </a:solidFill>
              </a:rPr>
              <a:t>các</a:t>
            </a:r>
            <a:r>
              <a:rPr lang="vi-VN" sz="3200" dirty="0">
                <a:solidFill>
                  <a:srgbClr val="002060"/>
                </a:solidFill>
              </a:rPr>
              <a:t> </a:t>
            </a:r>
            <a:r>
              <a:rPr lang="vi-VN" sz="3200" dirty="0" err="1">
                <a:solidFill>
                  <a:srgbClr val="002060"/>
                </a:solidFill>
              </a:rPr>
              <a:t>hoạt</a:t>
            </a:r>
            <a:r>
              <a:rPr lang="vi-VN" sz="3200" dirty="0">
                <a:solidFill>
                  <a:srgbClr val="002060"/>
                </a:solidFill>
              </a:rPr>
              <a:t> </a:t>
            </a:r>
            <a:r>
              <a:rPr lang="vi-VN" sz="3200" dirty="0" err="1">
                <a:solidFill>
                  <a:srgbClr val="002060"/>
                </a:solidFill>
              </a:rPr>
              <a:t>động</a:t>
            </a:r>
            <a:r>
              <a:rPr lang="vi-VN" sz="3200" dirty="0">
                <a:solidFill>
                  <a:srgbClr val="002060"/>
                </a:solidFill>
              </a:rPr>
              <a:t>: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5" name="Chỗ dành sẵn cho Nội dung 4">
            <a:extLst>
              <a:ext uri="{FF2B5EF4-FFF2-40B4-BE49-F238E27FC236}">
                <a16:creationId xmlns:a16="http://schemas.microsoft.com/office/drawing/2014/main" id="{29E69A74-20D1-40DF-9B57-3C49D83A17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534" y="1900800"/>
            <a:ext cx="9820266" cy="5168400"/>
          </a:xfrm>
        </p:spPr>
        <p:txBody>
          <a:bodyPr>
            <a:normAutofit/>
          </a:bodyPr>
          <a:lstStyle/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trải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nghiệm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286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GV cho HS quan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sát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nghe âm thanh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gõ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như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gỗ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nhựa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kim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loại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sánh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âm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sắc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b.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thiết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vi-VN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HS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chế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nhạc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nguyên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đơn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giản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như: Chai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nhựa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ống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hút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hộp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giấy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vi-VN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hành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Phối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nhạc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nhạc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ứng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công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nghệ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234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7143331B-B9C5-4734-A994-48AC61C98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1828" y="900132"/>
            <a:ext cx="9351086" cy="5834497"/>
          </a:xfrm>
        </p:spPr>
        <p:txBody>
          <a:bodyPr>
            <a:normAutofit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toán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 HS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dài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, phân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trong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 VD: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nốt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đen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trắng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kép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…)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e.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dạy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nhạc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tái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chế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Maracat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đàn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tranh…)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f.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HS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cùng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thiết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nhạc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sau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diễn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g.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qua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trò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chơi: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Tổ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chức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trò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chơi âm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nhạc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mang tên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Nghe, đoan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nhạc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</a:t>
            </a:r>
            <a:r>
              <a:rPr lang="vi-VN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3392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2">
            <a:extLst>
              <a:ext uri="{FF2B5EF4-FFF2-40B4-BE49-F238E27FC236}">
                <a16:creationId xmlns:a16="http://schemas.microsoft.com/office/drawing/2014/main" id="{0BBCF133-CAEE-4046-A293-3F7303350BEC}"/>
              </a:ext>
            </a:extLst>
          </p:cNvPr>
          <p:cNvPicPr>
            <a:picLocks noGrp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03100" y="2580100"/>
            <a:ext cx="9854500" cy="4940300"/>
          </a:xfrm>
        </p:spPr>
      </p:pic>
    </p:spTree>
    <p:extLst>
      <p:ext uri="{BB962C8B-B14F-4D97-AF65-F5344CB8AC3E}">
        <p14:creationId xmlns:p14="http://schemas.microsoft.com/office/powerpoint/2010/main" val="1204352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3FDD509B-3CA2-4918-8630-25297C8BB9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6534" y="1605600"/>
            <a:ext cx="8596668" cy="5288400"/>
          </a:xfrm>
        </p:spPr>
        <p:txBody>
          <a:bodyPr>
            <a:normAutofit/>
          </a:bodyPr>
          <a:lstStyle/>
          <a:p>
            <a:pPr algn="ctr"/>
            <a:r>
              <a:rPr lang="en-GB" sz="2800" b="1" dirty="0"/>
              <a:t> </a:t>
            </a:r>
            <a:r>
              <a:rPr lang="en-GB" sz="3200" b="1" dirty="0" err="1"/>
              <a:t>Thuận</a:t>
            </a:r>
            <a:r>
              <a:rPr lang="en-GB" sz="3200" b="1" dirty="0"/>
              <a:t> </a:t>
            </a:r>
            <a:r>
              <a:rPr lang="en-GB" sz="3200" b="1" dirty="0" err="1"/>
              <a:t>lợi</a:t>
            </a:r>
            <a:r>
              <a:rPr lang="en-GB" sz="3200" b="1" dirty="0"/>
              <a:t>:  </a:t>
            </a:r>
          </a:p>
          <a:p>
            <a:pPr marL="0" indent="0">
              <a:buNone/>
            </a:pPr>
            <a:r>
              <a:rPr lang="en-US" sz="2400" dirty="0"/>
              <a:t>- </a:t>
            </a:r>
            <a:r>
              <a:rPr lang="en-US" sz="2400" dirty="0" err="1"/>
              <a:t>Chương</a:t>
            </a:r>
            <a:r>
              <a:rPr lang="en-US" sz="2400" dirty="0"/>
              <a:t> </a:t>
            </a:r>
            <a:r>
              <a:rPr lang="en-US" sz="2400" dirty="0" err="1"/>
              <a:t>trình</a:t>
            </a:r>
            <a:r>
              <a:rPr lang="en-US" sz="2400" dirty="0"/>
              <a:t> </a:t>
            </a:r>
            <a:r>
              <a:rPr lang="en-US" sz="2400" dirty="0" err="1"/>
              <a:t>mới</a:t>
            </a:r>
            <a:r>
              <a:rPr lang="en-US" sz="2400" dirty="0"/>
              <a:t> </a:t>
            </a:r>
            <a:r>
              <a:rPr lang="en-US" sz="2400" dirty="0" err="1"/>
              <a:t>phát</a:t>
            </a:r>
            <a:r>
              <a:rPr lang="en-US" sz="2400" dirty="0"/>
              <a:t> </a:t>
            </a:r>
            <a:r>
              <a:rPr lang="en-US" sz="2400" dirty="0" err="1"/>
              <a:t>huy</a:t>
            </a:r>
            <a:r>
              <a:rPr lang="en-US" sz="2400" dirty="0"/>
              <a:t> </a:t>
            </a:r>
            <a:r>
              <a:rPr lang="en-US" sz="2400" dirty="0" err="1"/>
              <a:t>được</a:t>
            </a:r>
            <a:r>
              <a:rPr lang="en-US" sz="2400" dirty="0"/>
              <a:t> </a:t>
            </a:r>
            <a:r>
              <a:rPr lang="en-US" sz="2400" dirty="0" err="1"/>
              <a:t>tính</a:t>
            </a:r>
            <a:r>
              <a:rPr lang="en-US" sz="2400" dirty="0"/>
              <a:t> </a:t>
            </a:r>
            <a:r>
              <a:rPr lang="en-US" sz="2400" dirty="0" err="1"/>
              <a:t>tích</a:t>
            </a:r>
            <a:r>
              <a:rPr lang="en-US" sz="2400" dirty="0"/>
              <a:t> </a:t>
            </a:r>
            <a:r>
              <a:rPr lang="en-US" sz="2400" dirty="0" err="1"/>
              <a:t>cực</a:t>
            </a:r>
            <a:r>
              <a:rPr lang="en-US" sz="2400" dirty="0"/>
              <a:t>, </a:t>
            </a:r>
            <a:r>
              <a:rPr lang="en-US" sz="2400" dirty="0" err="1"/>
              <a:t>chủ</a:t>
            </a:r>
            <a:r>
              <a:rPr lang="en-US" sz="2400" dirty="0"/>
              <a:t> </a:t>
            </a:r>
            <a:r>
              <a:rPr lang="en-US" sz="2400" dirty="0" err="1"/>
              <a:t>động</a:t>
            </a:r>
            <a:r>
              <a:rPr lang="en-US" sz="2400" dirty="0"/>
              <a:t>, </a:t>
            </a:r>
            <a:r>
              <a:rPr lang="en-US" sz="2400" dirty="0" err="1"/>
              <a:t>sáng</a:t>
            </a:r>
            <a:r>
              <a:rPr lang="en-US" sz="2400" dirty="0"/>
              <a:t> </a:t>
            </a:r>
            <a:r>
              <a:rPr lang="en-US" sz="2400" dirty="0" err="1"/>
              <a:t>tạo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HS. </a:t>
            </a:r>
            <a:r>
              <a:rPr lang="en-US" sz="2400" dirty="0" err="1"/>
              <a:t>Nội</a:t>
            </a:r>
            <a:r>
              <a:rPr lang="en-US" sz="2400" dirty="0"/>
              <a:t> dung </a:t>
            </a:r>
            <a:r>
              <a:rPr lang="en-US" sz="2400" dirty="0" err="1"/>
              <a:t>phong</a:t>
            </a:r>
            <a:r>
              <a:rPr lang="en-US" sz="2400" dirty="0"/>
              <a:t> </a:t>
            </a:r>
            <a:r>
              <a:rPr lang="en-US" sz="2400" dirty="0" err="1"/>
              <a:t>phú</a:t>
            </a:r>
            <a:r>
              <a:rPr lang="en-US" sz="2400" dirty="0"/>
              <a:t> </a:t>
            </a:r>
            <a:r>
              <a:rPr lang="en-US" sz="2400" dirty="0" err="1"/>
              <a:t>gắn</a:t>
            </a:r>
            <a:r>
              <a:rPr lang="en-US" sz="2400" dirty="0"/>
              <a:t> </a:t>
            </a:r>
            <a:r>
              <a:rPr lang="en-US" sz="2400" dirty="0" err="1"/>
              <a:t>kết</a:t>
            </a:r>
            <a:r>
              <a:rPr lang="en-US" sz="2400" dirty="0"/>
              <a:t> </a:t>
            </a:r>
            <a:r>
              <a:rPr lang="en-US" sz="2400" dirty="0" err="1"/>
              <a:t>với</a:t>
            </a:r>
            <a:r>
              <a:rPr lang="en-US" sz="2400" dirty="0"/>
              <a:t> </a:t>
            </a:r>
            <a:r>
              <a:rPr lang="en-US" sz="2400" dirty="0" err="1"/>
              <a:t>thực</a:t>
            </a:r>
            <a:r>
              <a:rPr lang="en-US" sz="2400" dirty="0"/>
              <a:t> </a:t>
            </a:r>
            <a:r>
              <a:rPr lang="en-US" sz="2400" dirty="0" err="1"/>
              <a:t>tiễn</a:t>
            </a:r>
            <a:r>
              <a:rPr lang="en-US" sz="2400" dirty="0"/>
              <a:t> </a:t>
            </a:r>
            <a:r>
              <a:rPr lang="en-US" sz="2400" dirty="0" err="1"/>
              <a:t>và</a:t>
            </a:r>
            <a:r>
              <a:rPr lang="en-US" sz="2400" dirty="0"/>
              <a:t> </a:t>
            </a:r>
            <a:r>
              <a:rPr lang="en-US" sz="2400" dirty="0" err="1"/>
              <a:t>văn</a:t>
            </a:r>
            <a:r>
              <a:rPr lang="en-US" sz="2400" dirty="0"/>
              <a:t> </a:t>
            </a:r>
            <a:r>
              <a:rPr lang="en-US" sz="2400" dirty="0" err="1"/>
              <a:t>hóa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vi-VN" sz="2400" dirty="0" err="1"/>
              <a:t>địa</a:t>
            </a:r>
            <a:r>
              <a:rPr lang="en-US" sz="2400" dirty="0"/>
              <a:t> </a:t>
            </a:r>
            <a:r>
              <a:rPr lang="en-US" sz="2400" dirty="0" err="1"/>
              <a:t>phương</a:t>
            </a:r>
            <a:r>
              <a:rPr lang="en-US" sz="2400" dirty="0"/>
              <a:t> </a:t>
            </a:r>
            <a:r>
              <a:rPr lang="en-US" sz="2400" dirty="0" err="1"/>
              <a:t>giúp</a:t>
            </a:r>
            <a:r>
              <a:rPr lang="en-US" sz="2400" dirty="0"/>
              <a:t> </a:t>
            </a:r>
            <a:r>
              <a:rPr lang="vi-VN" sz="2400" dirty="0"/>
              <a:t>HS </a:t>
            </a:r>
            <a:r>
              <a:rPr lang="vi-VN" sz="2400" dirty="0" err="1"/>
              <a:t>hứng</a:t>
            </a:r>
            <a:r>
              <a:rPr lang="en-US" sz="2400" dirty="0"/>
              <a:t> </a:t>
            </a:r>
            <a:r>
              <a:rPr lang="en-US" sz="2400" dirty="0" err="1"/>
              <a:t>thú</a:t>
            </a:r>
            <a:r>
              <a:rPr lang="en-US" sz="2400" dirty="0"/>
              <a:t> </a:t>
            </a:r>
            <a:r>
              <a:rPr lang="en-US" sz="2400" dirty="0" err="1"/>
              <a:t>tham</a:t>
            </a:r>
            <a:r>
              <a:rPr lang="en-US" sz="2400" dirty="0"/>
              <a:t> </a:t>
            </a:r>
            <a:r>
              <a:rPr lang="en-US" sz="2400" dirty="0" err="1"/>
              <a:t>gia</a:t>
            </a:r>
            <a:r>
              <a:rPr lang="en-US" sz="2400" dirty="0"/>
              <a:t> </a:t>
            </a:r>
            <a:r>
              <a:rPr lang="en-US" sz="2400" dirty="0" err="1"/>
              <a:t>hoạt</a:t>
            </a:r>
            <a:r>
              <a:rPr lang="en-US" sz="2400" dirty="0"/>
              <a:t> </a:t>
            </a:r>
            <a:r>
              <a:rPr lang="en-US" sz="2400" dirty="0" err="1"/>
              <a:t>động</a:t>
            </a:r>
            <a:r>
              <a:rPr lang="en-US" sz="2400" dirty="0"/>
              <a:t>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môn</a:t>
            </a:r>
            <a:r>
              <a:rPr lang="en-US" sz="2400" dirty="0"/>
              <a:t> </a:t>
            </a:r>
            <a:r>
              <a:rPr lang="en-US" sz="2400" dirty="0" err="1"/>
              <a:t>Nghệ</a:t>
            </a:r>
            <a:r>
              <a:rPr lang="en-US" sz="2400" dirty="0"/>
              <a:t> </a:t>
            </a:r>
            <a:r>
              <a:rPr lang="en-US" sz="2400" dirty="0" err="1"/>
              <a:t>thuật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- </a:t>
            </a:r>
            <a:r>
              <a:rPr lang="en-US" sz="2400" dirty="0" err="1"/>
              <a:t>Giáo</a:t>
            </a:r>
            <a:r>
              <a:rPr lang="en-US" sz="2400" dirty="0"/>
              <a:t> </a:t>
            </a:r>
            <a:r>
              <a:rPr lang="en-US" sz="2400" dirty="0" err="1"/>
              <a:t>viên</a:t>
            </a:r>
            <a:r>
              <a:rPr lang="en-US" sz="2400" dirty="0"/>
              <a:t> </a:t>
            </a:r>
            <a:r>
              <a:rPr lang="en-US" sz="2400" dirty="0" err="1"/>
              <a:t>từng</a:t>
            </a:r>
            <a:r>
              <a:rPr lang="en-US" sz="2400" dirty="0"/>
              <a:t> </a:t>
            </a:r>
            <a:r>
              <a:rPr lang="en-US" sz="2400" dirty="0" err="1"/>
              <a:t>bước</a:t>
            </a:r>
            <a:r>
              <a:rPr lang="en-US" sz="2400" dirty="0"/>
              <a:t> </a:t>
            </a:r>
            <a:r>
              <a:rPr lang="en-US" sz="2400" dirty="0" err="1"/>
              <a:t>tiếp</a:t>
            </a:r>
            <a:r>
              <a:rPr lang="en-US" sz="2400" dirty="0"/>
              <a:t> </a:t>
            </a:r>
            <a:r>
              <a:rPr lang="en-US" sz="2400" dirty="0" err="1"/>
              <a:t>cận</a:t>
            </a:r>
            <a:r>
              <a:rPr lang="en-US" sz="2400" dirty="0"/>
              <a:t> </a:t>
            </a:r>
            <a:r>
              <a:rPr lang="en-US" sz="2400" dirty="0" err="1"/>
              <a:t>với</a:t>
            </a:r>
            <a:r>
              <a:rPr lang="en-US" sz="2400" dirty="0"/>
              <a:t> PP </a:t>
            </a:r>
            <a:r>
              <a:rPr lang="en-US" sz="2400" dirty="0" err="1"/>
              <a:t>dạy</a:t>
            </a:r>
            <a:r>
              <a:rPr lang="en-US" sz="2400" dirty="0"/>
              <a:t> </a:t>
            </a:r>
            <a:r>
              <a:rPr lang="en-US" sz="2400" dirty="0" err="1"/>
              <a:t>học</a:t>
            </a:r>
            <a:r>
              <a:rPr lang="en-US" sz="2400" dirty="0"/>
              <a:t> </a:t>
            </a:r>
            <a:r>
              <a:rPr lang="en-US" sz="2400" dirty="0" err="1"/>
              <a:t>hiện</a:t>
            </a:r>
            <a:r>
              <a:rPr lang="en-US" sz="2400" dirty="0"/>
              <a:t> </a:t>
            </a:r>
            <a:r>
              <a:rPr lang="en-US" sz="2400" dirty="0" err="1"/>
              <a:t>đại</a:t>
            </a:r>
            <a:r>
              <a:rPr lang="en-US" sz="2400" dirty="0"/>
              <a:t>, </a:t>
            </a:r>
            <a:r>
              <a:rPr lang="en-US" sz="2400" dirty="0" err="1"/>
              <a:t>ứng</a:t>
            </a:r>
            <a:r>
              <a:rPr lang="en-US" sz="2400" dirty="0"/>
              <a:t> </a:t>
            </a:r>
            <a:r>
              <a:rPr lang="en-US" sz="2400" dirty="0" err="1"/>
              <a:t>dụng</a:t>
            </a:r>
            <a:r>
              <a:rPr lang="en-US" sz="2400" dirty="0"/>
              <a:t> CNTT, </a:t>
            </a:r>
            <a:r>
              <a:rPr lang="vi-VN" sz="2400" dirty="0" err="1"/>
              <a:t>tạo</a:t>
            </a:r>
            <a:r>
              <a:rPr lang="en-US" sz="2400" dirty="0"/>
              <a:t> ra </a:t>
            </a:r>
            <a:r>
              <a:rPr lang="en-US" sz="2400" dirty="0" err="1"/>
              <a:t>nhiều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thức</a:t>
            </a:r>
            <a:r>
              <a:rPr lang="en-US" sz="2400" dirty="0"/>
              <a:t> </a:t>
            </a:r>
            <a:r>
              <a:rPr lang="en-US" sz="2400" dirty="0" err="1"/>
              <a:t>học</a:t>
            </a:r>
            <a:r>
              <a:rPr lang="en-US" sz="2400" dirty="0"/>
              <a:t> </a:t>
            </a:r>
            <a:r>
              <a:rPr lang="en-US" sz="2400" dirty="0" err="1"/>
              <a:t>tập</a:t>
            </a:r>
            <a:r>
              <a:rPr lang="en-US" sz="2400" dirty="0"/>
              <a:t> </a:t>
            </a:r>
            <a:r>
              <a:rPr lang="en-US" sz="2400" dirty="0" err="1"/>
              <a:t>sinh</a:t>
            </a:r>
            <a:r>
              <a:rPr lang="en-US" sz="2400" dirty="0"/>
              <a:t> </a:t>
            </a:r>
            <a:r>
              <a:rPr lang="en-US" sz="2400" dirty="0" err="1"/>
              <a:t>động</a:t>
            </a:r>
            <a:r>
              <a:rPr lang="en-US" sz="2400" dirty="0"/>
              <a:t>.</a:t>
            </a:r>
          </a:p>
          <a:p>
            <a:pPr>
              <a:buFontTx/>
              <a:buChar char="-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99299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Hình chữ nhật: Góc Tròn 11">
            <a:extLst>
              <a:ext uri="{FF2B5EF4-FFF2-40B4-BE49-F238E27FC236}">
                <a16:creationId xmlns:a16="http://schemas.microsoft.com/office/drawing/2014/main" id="{45DC03C9-BA59-4327-B676-FAAED512F90D}"/>
              </a:ext>
            </a:extLst>
          </p:cNvPr>
          <p:cNvSpPr/>
          <p:nvPr/>
        </p:nvSpPr>
        <p:spPr>
          <a:xfrm>
            <a:off x="1077000" y="1449361"/>
            <a:ext cx="7928400" cy="9978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Hình chữ nhật: Góc Tròn 13">
            <a:extLst>
              <a:ext uri="{FF2B5EF4-FFF2-40B4-BE49-F238E27FC236}">
                <a16:creationId xmlns:a16="http://schemas.microsoft.com/office/drawing/2014/main" id="{DBBFB643-43BA-423D-9B90-0B6DF5925540}"/>
              </a:ext>
            </a:extLst>
          </p:cNvPr>
          <p:cNvSpPr/>
          <p:nvPr/>
        </p:nvSpPr>
        <p:spPr>
          <a:xfrm>
            <a:off x="1077000" y="2673992"/>
            <a:ext cx="7928400" cy="9978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Hình chữ nhật: Góc Tròn 14">
            <a:extLst>
              <a:ext uri="{FF2B5EF4-FFF2-40B4-BE49-F238E27FC236}">
                <a16:creationId xmlns:a16="http://schemas.microsoft.com/office/drawing/2014/main" id="{6E3E1507-ED60-4ED9-A291-2880845A6A89}"/>
              </a:ext>
            </a:extLst>
          </p:cNvPr>
          <p:cNvSpPr/>
          <p:nvPr/>
        </p:nvSpPr>
        <p:spPr>
          <a:xfrm>
            <a:off x="1077000" y="3903034"/>
            <a:ext cx="7928400" cy="9978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Hình chữ nhật: Góc Tròn 15">
            <a:extLst>
              <a:ext uri="{FF2B5EF4-FFF2-40B4-BE49-F238E27FC236}">
                <a16:creationId xmlns:a16="http://schemas.microsoft.com/office/drawing/2014/main" id="{6A36FF79-AF78-41AB-98B3-71E4CAB304B3}"/>
              </a:ext>
            </a:extLst>
          </p:cNvPr>
          <p:cNvSpPr/>
          <p:nvPr/>
        </p:nvSpPr>
        <p:spPr>
          <a:xfrm>
            <a:off x="1127400" y="5100317"/>
            <a:ext cx="7928400" cy="9978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D90FB819-A783-4D2A-85C1-B6EF62FDD5B9}"/>
              </a:ext>
            </a:extLst>
          </p:cNvPr>
          <p:cNvSpPr txBox="1"/>
          <p:nvPr/>
        </p:nvSpPr>
        <p:spPr>
          <a:xfrm>
            <a:off x="1786800" y="1664723"/>
            <a:ext cx="606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</a:rPr>
              <a:t>Chương </a:t>
            </a:r>
            <a:r>
              <a:rPr lang="vi-VN" sz="3200" b="1" dirty="0" err="1">
                <a:solidFill>
                  <a:srgbClr val="FF0000"/>
                </a:solidFill>
              </a:rPr>
              <a:t>trình</a:t>
            </a:r>
            <a:r>
              <a:rPr lang="vi-VN" sz="3200" b="1" dirty="0">
                <a:solidFill>
                  <a:srgbClr val="FF0000"/>
                </a:solidFill>
              </a:rPr>
              <a:t> </a:t>
            </a:r>
            <a:r>
              <a:rPr lang="vi-VN" sz="3200" b="1" dirty="0" err="1">
                <a:solidFill>
                  <a:srgbClr val="FF0000"/>
                </a:solidFill>
              </a:rPr>
              <a:t>sách</a:t>
            </a:r>
            <a:r>
              <a:rPr lang="vi-VN" sz="3200" b="1" dirty="0">
                <a:solidFill>
                  <a:srgbClr val="FF0000"/>
                </a:solidFill>
              </a:rPr>
              <a:t> </a:t>
            </a:r>
            <a:r>
              <a:rPr lang="vi-VN" sz="3200" b="1" dirty="0" err="1">
                <a:solidFill>
                  <a:srgbClr val="FF0000"/>
                </a:solidFill>
              </a:rPr>
              <a:t>giáo</a:t>
            </a:r>
            <a:r>
              <a:rPr lang="vi-VN" sz="3200" b="1" dirty="0">
                <a:solidFill>
                  <a:srgbClr val="FF0000"/>
                </a:solidFill>
              </a:rPr>
              <a:t> khoa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8CE15797-A739-4F1A-AD46-C40F29E6CDBA}"/>
              </a:ext>
            </a:extLst>
          </p:cNvPr>
          <p:cNvSpPr txBox="1"/>
          <p:nvPr/>
        </p:nvSpPr>
        <p:spPr>
          <a:xfrm>
            <a:off x="1786800" y="4109571"/>
            <a:ext cx="5499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err="1">
                <a:solidFill>
                  <a:srgbClr val="FF0000"/>
                </a:solidFill>
              </a:rPr>
              <a:t>Học</a:t>
            </a:r>
            <a:r>
              <a:rPr lang="vi-VN" sz="3200" b="1" dirty="0">
                <a:solidFill>
                  <a:srgbClr val="FF0000"/>
                </a:solidFill>
              </a:rPr>
              <a:t> sinh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97F3BFC2-2E99-4831-8D65-7DE3E3AB39D1}"/>
              </a:ext>
            </a:extLst>
          </p:cNvPr>
          <p:cNvSpPr txBox="1"/>
          <p:nvPr/>
        </p:nvSpPr>
        <p:spPr>
          <a:xfrm>
            <a:off x="1873200" y="2880529"/>
            <a:ext cx="5499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err="1">
                <a:solidFill>
                  <a:srgbClr val="FF0000"/>
                </a:solidFill>
              </a:rPr>
              <a:t>Giáo</a:t>
            </a:r>
            <a:r>
              <a:rPr lang="vi-VN" sz="3200" b="1" dirty="0">
                <a:solidFill>
                  <a:srgbClr val="FF0000"/>
                </a:solidFill>
              </a:rPr>
              <a:t> viên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14F295EA-7EB3-49AB-8A63-FEB5F53E1362}"/>
              </a:ext>
            </a:extLst>
          </p:cNvPr>
          <p:cNvSpPr txBox="1"/>
          <p:nvPr/>
        </p:nvSpPr>
        <p:spPr>
          <a:xfrm>
            <a:off x="1786800" y="5306902"/>
            <a:ext cx="5499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</a:rPr>
              <a:t>Cơ </a:t>
            </a:r>
            <a:r>
              <a:rPr lang="vi-VN" sz="3200" b="1" dirty="0" err="1">
                <a:solidFill>
                  <a:srgbClr val="FF0000"/>
                </a:solidFill>
              </a:rPr>
              <a:t>sở</a:t>
            </a:r>
            <a:r>
              <a:rPr lang="vi-VN" sz="3200" b="1" dirty="0">
                <a:solidFill>
                  <a:srgbClr val="FF0000"/>
                </a:solidFill>
              </a:rPr>
              <a:t> </a:t>
            </a:r>
            <a:r>
              <a:rPr lang="vi-VN" sz="3200" b="1" dirty="0" err="1">
                <a:solidFill>
                  <a:srgbClr val="FF0000"/>
                </a:solidFill>
              </a:rPr>
              <a:t>vật</a:t>
            </a:r>
            <a:r>
              <a:rPr lang="vi-VN" sz="3200" b="1" dirty="0">
                <a:solidFill>
                  <a:srgbClr val="FF0000"/>
                </a:solidFill>
              </a:rPr>
              <a:t> </a:t>
            </a:r>
            <a:r>
              <a:rPr lang="vi-VN" sz="3200" b="1" dirty="0" err="1">
                <a:solidFill>
                  <a:srgbClr val="FF0000"/>
                </a:solidFill>
              </a:rPr>
              <a:t>chất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7" name="Hộp Văn bản 16">
            <a:extLst>
              <a:ext uri="{FF2B5EF4-FFF2-40B4-BE49-F238E27FC236}">
                <a16:creationId xmlns:a16="http://schemas.microsoft.com/office/drawing/2014/main" id="{FDE7A228-5BD3-4780-886D-65E20C6A6CBC}"/>
              </a:ext>
            </a:extLst>
          </p:cNvPr>
          <p:cNvSpPr txBox="1"/>
          <p:nvPr/>
        </p:nvSpPr>
        <p:spPr>
          <a:xfrm>
            <a:off x="3967200" y="703313"/>
            <a:ext cx="36792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 </a:t>
            </a:r>
            <a:r>
              <a:rPr lang="vi-VN" sz="2800" b="1" dirty="0" err="1"/>
              <a:t>Khó</a:t>
            </a:r>
            <a:r>
              <a:rPr lang="vi-VN" sz="2800" b="1" dirty="0"/>
              <a:t> khăn</a:t>
            </a:r>
            <a:r>
              <a:rPr lang="en-GB" sz="2800" b="1" dirty="0"/>
              <a:t>:  </a:t>
            </a:r>
            <a:endParaRPr lang="en-GB" sz="2400" b="1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08368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 animBg="1"/>
      <p:bldP spid="16" grpId="0" animBg="1"/>
      <p:bldP spid="6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: Góc Tròn 3">
            <a:extLst>
              <a:ext uri="{FF2B5EF4-FFF2-40B4-BE49-F238E27FC236}">
                <a16:creationId xmlns:a16="http://schemas.microsoft.com/office/drawing/2014/main" id="{9D6E3C87-33E0-4E67-8B91-8F1025774048}"/>
              </a:ext>
            </a:extLst>
          </p:cNvPr>
          <p:cNvSpPr/>
          <p:nvPr/>
        </p:nvSpPr>
        <p:spPr>
          <a:xfrm>
            <a:off x="864000" y="1027066"/>
            <a:ext cx="4111200" cy="540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vi-VN" dirty="0"/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8CD4E3C6-A8B4-4341-92AC-9486C599C95E}"/>
              </a:ext>
            </a:extLst>
          </p:cNvPr>
          <p:cNvSpPr txBox="1"/>
          <p:nvPr/>
        </p:nvSpPr>
        <p:spPr>
          <a:xfrm>
            <a:off x="2091600" y="394934"/>
            <a:ext cx="6098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b="1" dirty="0" err="1">
                <a:solidFill>
                  <a:srgbClr val="002060"/>
                </a:solidFill>
              </a:rPr>
              <a:t>Giải</a:t>
            </a:r>
            <a:r>
              <a:rPr lang="en-GB" sz="2800" b="1" dirty="0">
                <a:solidFill>
                  <a:srgbClr val="002060"/>
                </a:solidFill>
              </a:rPr>
              <a:t> </a:t>
            </a:r>
            <a:r>
              <a:rPr lang="en-GB" sz="2800" b="1" dirty="0" err="1">
                <a:solidFill>
                  <a:srgbClr val="002060"/>
                </a:solidFill>
              </a:rPr>
              <a:t>pháp</a:t>
            </a:r>
            <a:r>
              <a:rPr lang="en-GB" sz="2800" b="1" dirty="0">
                <a:solidFill>
                  <a:srgbClr val="002060"/>
                </a:solidFill>
              </a:rPr>
              <a:t> </a:t>
            </a:r>
            <a:r>
              <a:rPr lang="en-GB" sz="2800" b="1" dirty="0" err="1">
                <a:solidFill>
                  <a:srgbClr val="002060"/>
                </a:solidFill>
              </a:rPr>
              <a:t>khắc</a:t>
            </a:r>
            <a:r>
              <a:rPr lang="en-GB" sz="2800" b="1" dirty="0">
                <a:solidFill>
                  <a:srgbClr val="002060"/>
                </a:solidFill>
              </a:rPr>
              <a:t> </a:t>
            </a:r>
            <a:r>
              <a:rPr lang="en-GB" sz="2800" b="1" dirty="0" err="1">
                <a:solidFill>
                  <a:srgbClr val="002060"/>
                </a:solidFill>
              </a:rPr>
              <a:t>phục</a:t>
            </a:r>
            <a:r>
              <a:rPr lang="en-GB" sz="2800" b="1" dirty="0">
                <a:solidFill>
                  <a:srgbClr val="002060"/>
                </a:solidFill>
              </a:rPr>
              <a:t>: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71D9FCA7-E74B-488F-B261-50E80882A921}"/>
              </a:ext>
            </a:extLst>
          </p:cNvPr>
          <p:cNvSpPr txBox="1"/>
          <p:nvPr/>
        </p:nvSpPr>
        <p:spPr>
          <a:xfrm>
            <a:off x="1044000" y="1152000"/>
            <a:ext cx="38520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b="1" dirty="0">
                <a:solidFill>
                  <a:srgbClr val="002060"/>
                </a:solidFill>
              </a:rPr>
              <a:t>Môn Âm </a:t>
            </a:r>
            <a:r>
              <a:rPr lang="vi-VN" b="1" dirty="0" err="1">
                <a:solidFill>
                  <a:srgbClr val="002060"/>
                </a:solidFill>
              </a:rPr>
              <a:t>nhạc</a:t>
            </a:r>
            <a:r>
              <a:rPr lang="vi-VN" b="1" dirty="0">
                <a:solidFill>
                  <a:srgbClr val="002060"/>
                </a:solidFill>
              </a:rPr>
              <a:t>:</a:t>
            </a:r>
          </a:p>
          <a:p>
            <a:pPr marL="0" indent="0">
              <a:buNone/>
            </a:pPr>
            <a:r>
              <a:rPr lang="vi-VN" b="0" i="0" dirty="0" err="1">
                <a:solidFill>
                  <a:srgbClr val="FF0000"/>
                </a:solidFill>
                <a:effectLst/>
                <a:latin typeface="SegoeuiPc"/>
              </a:rPr>
              <a:t>Giáo</a:t>
            </a:r>
            <a:r>
              <a:rPr lang="vi-VN" b="0" i="0" dirty="0">
                <a:solidFill>
                  <a:srgbClr val="FF0000"/>
                </a:solidFill>
                <a:effectLst/>
                <a:latin typeface="SegoeuiPc"/>
              </a:rPr>
              <a:t> viên: 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Tăng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cường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tự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bồi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dưỡng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chuyên môn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đặc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biệt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là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phát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triển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năng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lực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sử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dụng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công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nghệ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thông tin,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ứng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dụng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phần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mềm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âm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nhạc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</a:p>
          <a:p>
            <a:pPr marL="0" indent="0">
              <a:buNone/>
            </a:pPr>
            <a:r>
              <a:rPr lang="vi-VN" dirty="0" err="1">
                <a:solidFill>
                  <a:srgbClr val="FF0000"/>
                </a:solidFill>
                <a:latin typeface="SegoeuiPc"/>
              </a:rPr>
              <a:t>H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SegoeuiPc"/>
              </a:rPr>
              <a:t>ọc</a:t>
            </a:r>
            <a:r>
              <a:rPr lang="vi-VN" b="0" i="0" dirty="0">
                <a:solidFill>
                  <a:srgbClr val="FF0000"/>
                </a:solidFill>
                <a:effectLst/>
                <a:latin typeface="SegoeuiPc"/>
              </a:rPr>
              <a:t> sinh: 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Tăng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cường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các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phương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pháp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dạy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học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tích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cực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trò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chơi âm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nhạc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hoạt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động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nhóm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trải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nghiệm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sáng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tạo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</a:p>
          <a:p>
            <a:pPr marL="0" indent="0">
              <a:buNone/>
            </a:pP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Kết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hợp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giáo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dục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âm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nhạc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với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văn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hóa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địa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phương. </a:t>
            </a:r>
          </a:p>
          <a:p>
            <a:pPr marL="0" indent="0">
              <a:buNone/>
            </a:pPr>
            <a:r>
              <a:rPr lang="vi-VN" dirty="0">
                <a:solidFill>
                  <a:srgbClr val="FF0000"/>
                </a:solidFill>
                <a:latin typeface="SegoeuiPc"/>
              </a:rPr>
              <a:t>C</a:t>
            </a:r>
            <a:r>
              <a:rPr lang="vi-VN" b="0" i="0" dirty="0">
                <a:solidFill>
                  <a:srgbClr val="FF0000"/>
                </a:solidFill>
                <a:effectLst/>
                <a:latin typeface="SegoeuiPc"/>
              </a:rPr>
              <a:t>ơ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SegoeuiPc"/>
              </a:rPr>
              <a:t>sở</a:t>
            </a:r>
            <a:r>
              <a:rPr lang="vi-VN" b="0" i="0" dirty="0">
                <a:solidFill>
                  <a:srgbClr val="FF0000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SegoeuiPc"/>
              </a:rPr>
              <a:t>vật</a:t>
            </a:r>
            <a:r>
              <a:rPr lang="vi-VN" b="0" i="0" dirty="0">
                <a:solidFill>
                  <a:srgbClr val="FF0000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SegoeuiPc"/>
              </a:rPr>
              <a:t>chất</a:t>
            </a:r>
            <a:r>
              <a:rPr lang="vi-VN" b="0" i="0" dirty="0">
                <a:solidFill>
                  <a:srgbClr val="FF0000"/>
                </a:solidFill>
                <a:effectLst/>
                <a:latin typeface="SegoeuiPc"/>
              </a:rPr>
              <a:t>: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Trang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bị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bổ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sung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nhạc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cụ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(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Đàn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ocgarn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Tembowrin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Tam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giác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chuông,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sáo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ricocder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….)</a:t>
            </a:r>
          </a:p>
          <a:p>
            <a:pPr marL="0" indent="0">
              <a:buNone/>
            </a:pPr>
            <a:r>
              <a:rPr lang="vi-VN" b="0" i="0" dirty="0">
                <a:solidFill>
                  <a:srgbClr val="FF0000"/>
                </a:solidFill>
                <a:effectLst/>
                <a:latin typeface="SegoeuiPc"/>
              </a:rPr>
              <a:t>Chương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SegoeuiPc"/>
              </a:rPr>
              <a:t>trình</a:t>
            </a:r>
            <a:r>
              <a:rPr lang="vi-VN" b="0" i="0" dirty="0">
                <a:solidFill>
                  <a:srgbClr val="FF0000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SegoeuiPc"/>
              </a:rPr>
              <a:t>và</a:t>
            </a:r>
            <a:r>
              <a:rPr lang="vi-VN" b="0" i="0" dirty="0">
                <a:solidFill>
                  <a:srgbClr val="FF0000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SegoeuiPc"/>
              </a:rPr>
              <a:t>tài</a:t>
            </a:r>
            <a:r>
              <a:rPr lang="vi-VN" b="0" i="0" dirty="0">
                <a:solidFill>
                  <a:srgbClr val="FF0000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SegoeuiPc"/>
              </a:rPr>
              <a:t>liệu</a:t>
            </a:r>
            <a:r>
              <a:rPr lang="vi-VN" b="0" i="0" dirty="0">
                <a:solidFill>
                  <a:srgbClr val="FF0000"/>
                </a:solidFill>
                <a:effectLst/>
                <a:latin typeface="SegoeuiPc"/>
              </a:rPr>
              <a:t>: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Kết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hợp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dạy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học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âm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nhạc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với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giáo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dục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STEM,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mĩ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thuật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,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lịch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sử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địa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phương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để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tăng </a:t>
            </a:r>
            <a:r>
              <a:rPr lang="vi-VN" b="0" i="0" dirty="0" err="1">
                <a:solidFill>
                  <a:srgbClr val="081B3A"/>
                </a:solidFill>
                <a:effectLst/>
                <a:latin typeface="SegoeuiPc"/>
              </a:rPr>
              <a:t>tính</a:t>
            </a:r>
            <a:r>
              <a:rPr lang="vi-VN" b="0" i="0" dirty="0">
                <a:solidFill>
                  <a:srgbClr val="081B3A"/>
                </a:solidFill>
                <a:effectLst/>
                <a:latin typeface="SegoeuiPc"/>
              </a:rPr>
              <a:t> liên môn.</a:t>
            </a:r>
          </a:p>
          <a:p>
            <a:pPr algn="ctr"/>
            <a:endParaRPr lang="vi-VN" b="1" dirty="0">
              <a:solidFill>
                <a:srgbClr val="002060"/>
              </a:solidFill>
            </a:endParaRPr>
          </a:p>
        </p:txBody>
      </p:sp>
      <p:sp>
        <p:nvSpPr>
          <p:cNvPr id="8" name="Hình chữ nhật: Góc Tròn 7">
            <a:extLst>
              <a:ext uri="{FF2B5EF4-FFF2-40B4-BE49-F238E27FC236}">
                <a16:creationId xmlns:a16="http://schemas.microsoft.com/office/drawing/2014/main" id="{2DFDB1A7-4B83-428C-A5AC-118F12FAB91E}"/>
              </a:ext>
            </a:extLst>
          </p:cNvPr>
          <p:cNvSpPr/>
          <p:nvPr/>
        </p:nvSpPr>
        <p:spPr>
          <a:xfrm>
            <a:off x="5704802" y="1027066"/>
            <a:ext cx="4111200" cy="540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vi-VN" dirty="0"/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EF3CCFF5-0D1B-425A-A09D-58411C8E0B5D}"/>
              </a:ext>
            </a:extLst>
          </p:cNvPr>
          <p:cNvSpPr txBox="1"/>
          <p:nvPr/>
        </p:nvSpPr>
        <p:spPr>
          <a:xfrm>
            <a:off x="5904000" y="1187909"/>
            <a:ext cx="3852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b="1" dirty="0">
                <a:solidFill>
                  <a:srgbClr val="002060"/>
                </a:solidFill>
              </a:rPr>
              <a:t>Môn </a:t>
            </a:r>
            <a:r>
              <a:rPr lang="vi-VN" b="1" dirty="0" err="1">
                <a:solidFill>
                  <a:srgbClr val="002060"/>
                </a:solidFill>
              </a:rPr>
              <a:t>Mĩ</a:t>
            </a:r>
            <a:r>
              <a:rPr lang="vi-VN" b="1" dirty="0">
                <a:solidFill>
                  <a:srgbClr val="002060"/>
                </a:solidFill>
              </a:rPr>
              <a:t> </a:t>
            </a:r>
            <a:r>
              <a:rPr lang="vi-VN" b="1" dirty="0" err="1">
                <a:solidFill>
                  <a:srgbClr val="002060"/>
                </a:solidFill>
              </a:rPr>
              <a:t>thuật</a:t>
            </a:r>
            <a:r>
              <a:rPr lang="vi-VN" b="1" dirty="0">
                <a:solidFill>
                  <a:srgbClr val="002060"/>
                </a:solidFill>
              </a:rPr>
              <a:t>: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Giáo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viên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/>
              <a:t>Thường</a:t>
            </a:r>
            <a:r>
              <a:rPr lang="en-US" dirty="0"/>
              <a:t> </a:t>
            </a:r>
            <a:r>
              <a:rPr lang="en-US" dirty="0" err="1"/>
              <a:t>xuyên</a:t>
            </a:r>
            <a:r>
              <a:rPr lang="en-US" dirty="0"/>
              <a:t> </a:t>
            </a:r>
            <a:r>
              <a:rPr lang="en-US" dirty="0" err="1"/>
              <a:t>bồi</a:t>
            </a:r>
            <a:r>
              <a:rPr lang="en-US" dirty="0"/>
              <a:t> </a:t>
            </a:r>
            <a:r>
              <a:rPr lang="en-US" dirty="0" err="1"/>
              <a:t>dưỡng</a:t>
            </a:r>
            <a:r>
              <a:rPr lang="en-US" dirty="0"/>
              <a:t>,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huấn</a:t>
            </a:r>
            <a:r>
              <a:rPr lang="en-US" dirty="0"/>
              <a:t> </a:t>
            </a:r>
            <a:r>
              <a:rPr lang="en-US" dirty="0" err="1"/>
              <a:t>chuyên</a:t>
            </a:r>
            <a:r>
              <a:rPr lang="en-US" dirty="0"/>
              <a:t> </a:t>
            </a:r>
            <a:r>
              <a:rPr lang="en-US" dirty="0" err="1"/>
              <a:t>môn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hướng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, </a:t>
            </a:r>
            <a:r>
              <a:rPr lang="en-US" dirty="0" err="1"/>
              <a:t>trải</a:t>
            </a:r>
            <a:r>
              <a:rPr lang="en-US" dirty="0"/>
              <a:t> </a:t>
            </a:r>
            <a:r>
              <a:rPr lang="en-US" dirty="0" err="1"/>
              <a:t>nghiệm</a:t>
            </a:r>
            <a:r>
              <a:rPr lang="en-US" dirty="0"/>
              <a:t> </a:t>
            </a:r>
            <a:r>
              <a:rPr lang="en-US" dirty="0" err="1"/>
              <a:t>hỗ</a:t>
            </a:r>
            <a:r>
              <a:rPr lang="en-US" dirty="0"/>
              <a:t> </a:t>
            </a:r>
            <a:r>
              <a:rPr lang="en-US" dirty="0" err="1"/>
              <a:t>trợ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,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chơi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Học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sinh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/>
              <a:t>Đảm</a:t>
            </a:r>
            <a:r>
              <a:rPr lang="en-US" dirty="0"/>
              <a:t> </a:t>
            </a:r>
            <a:r>
              <a:rPr lang="en-US" dirty="0" err="1"/>
              <a:t>bảo</a:t>
            </a:r>
            <a:r>
              <a:rPr lang="en-US" dirty="0"/>
              <a:t> </a:t>
            </a:r>
            <a:r>
              <a:rPr lang="en-US" dirty="0" err="1"/>
              <a:t>mỗi</a:t>
            </a:r>
            <a:r>
              <a:rPr lang="en-US" dirty="0"/>
              <a:t> HS </a:t>
            </a:r>
            <a:r>
              <a:rPr lang="en-US" dirty="0" err="1"/>
              <a:t>có</a:t>
            </a:r>
            <a:r>
              <a:rPr lang="en-US" dirty="0"/>
              <a:t> 1 </a:t>
            </a:r>
            <a:r>
              <a:rPr lang="en-US" dirty="0" err="1"/>
              <a:t>bộ</a:t>
            </a:r>
            <a:r>
              <a:rPr lang="en-US" dirty="0"/>
              <a:t>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dùng</a:t>
            </a:r>
            <a:r>
              <a:rPr lang="en-US" dirty="0"/>
              <a:t> MT </a:t>
            </a:r>
            <a:r>
              <a:rPr lang="en-US" dirty="0" err="1"/>
              <a:t>tối</a:t>
            </a:r>
            <a:r>
              <a:rPr lang="en-US" dirty="0"/>
              <a:t> </a:t>
            </a:r>
            <a:r>
              <a:rPr lang="en-US" dirty="0" err="1"/>
              <a:t>thiểu</a:t>
            </a:r>
            <a:r>
              <a:rPr lang="en-US" dirty="0"/>
              <a:t> bao </a:t>
            </a:r>
            <a:r>
              <a:rPr lang="en-US" dirty="0" err="1"/>
              <a:t>gồm</a:t>
            </a:r>
            <a:r>
              <a:rPr lang="en-US" dirty="0"/>
              <a:t>: </a:t>
            </a:r>
            <a:r>
              <a:rPr lang="en-US" dirty="0" err="1"/>
              <a:t>Bút</a:t>
            </a:r>
            <a:r>
              <a:rPr lang="en-US" dirty="0"/>
              <a:t> </a:t>
            </a:r>
            <a:r>
              <a:rPr lang="en-US" dirty="0" err="1"/>
              <a:t>chì</a:t>
            </a:r>
            <a:r>
              <a:rPr lang="en-US" dirty="0"/>
              <a:t>, </a:t>
            </a:r>
            <a:r>
              <a:rPr lang="en-US" dirty="0" err="1"/>
              <a:t>tẩy</a:t>
            </a:r>
            <a:r>
              <a:rPr lang="en-US" dirty="0"/>
              <a:t>, </a:t>
            </a:r>
            <a:r>
              <a:rPr lang="en-US" dirty="0" err="1"/>
              <a:t>bút</a:t>
            </a:r>
            <a:r>
              <a:rPr lang="en-US" dirty="0"/>
              <a:t> </a:t>
            </a:r>
            <a:r>
              <a:rPr lang="en-US" dirty="0" err="1"/>
              <a:t>màu</a:t>
            </a:r>
            <a:r>
              <a:rPr lang="en-US" dirty="0"/>
              <a:t> </a:t>
            </a:r>
            <a:r>
              <a:rPr lang="en-US" dirty="0" err="1"/>
              <a:t>sáp</a:t>
            </a:r>
            <a:r>
              <a:rPr lang="en-US" dirty="0"/>
              <a:t>, </a:t>
            </a:r>
            <a:r>
              <a:rPr lang="en-US" dirty="0" err="1"/>
              <a:t>thước</a:t>
            </a:r>
            <a:r>
              <a:rPr lang="en-US" dirty="0"/>
              <a:t> </a:t>
            </a:r>
            <a:r>
              <a:rPr lang="en-US" dirty="0" err="1"/>
              <a:t>kẻ</a:t>
            </a:r>
            <a:r>
              <a:rPr lang="en-US" dirty="0"/>
              <a:t>, </a:t>
            </a:r>
            <a:r>
              <a:rPr lang="en-US" dirty="0" err="1"/>
              <a:t>giấy</a:t>
            </a:r>
            <a:r>
              <a:rPr lang="en-US" dirty="0"/>
              <a:t> </a:t>
            </a:r>
            <a:r>
              <a:rPr lang="en-US" dirty="0" err="1"/>
              <a:t>thủ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, </a:t>
            </a:r>
            <a:r>
              <a:rPr lang="en-US" dirty="0" err="1"/>
              <a:t>keo</a:t>
            </a:r>
            <a:r>
              <a:rPr lang="en-US" dirty="0"/>
              <a:t>, </a:t>
            </a:r>
            <a:r>
              <a:rPr lang="en-US" dirty="0" err="1"/>
              <a:t>kéo</a:t>
            </a:r>
            <a:r>
              <a:rPr lang="en-US" dirty="0"/>
              <a:t>…)</a:t>
            </a:r>
            <a:endParaRPr lang="vi-VN" dirty="0"/>
          </a:p>
          <a:p>
            <a:pPr marL="0" indent="0">
              <a:buNone/>
            </a:pPr>
            <a:r>
              <a:rPr lang="vi-VN" b="0" i="0" dirty="0">
                <a:solidFill>
                  <a:srgbClr val="FF0000"/>
                </a:solidFill>
                <a:effectLst/>
                <a:latin typeface="SegoeuiPc"/>
              </a:rPr>
              <a:t>Chương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SegoeuiPc"/>
              </a:rPr>
              <a:t>trình</a:t>
            </a:r>
            <a:r>
              <a:rPr lang="vi-VN" b="0" i="0" dirty="0">
                <a:solidFill>
                  <a:srgbClr val="FF0000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SegoeuiPc"/>
              </a:rPr>
              <a:t>và</a:t>
            </a:r>
            <a:r>
              <a:rPr lang="vi-VN" b="0" i="0" dirty="0">
                <a:solidFill>
                  <a:srgbClr val="FF0000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SegoeuiPc"/>
              </a:rPr>
              <a:t>tài</a:t>
            </a:r>
            <a:r>
              <a:rPr lang="vi-VN" b="0" i="0" dirty="0">
                <a:solidFill>
                  <a:srgbClr val="FF0000"/>
                </a:solidFill>
                <a:effectLst/>
                <a:latin typeface="SegoeuiPc"/>
              </a:rPr>
              <a:t> </a:t>
            </a:r>
            <a:r>
              <a:rPr lang="vi-VN" b="0" i="0" dirty="0" err="1">
                <a:solidFill>
                  <a:srgbClr val="FF0000"/>
                </a:solidFill>
                <a:effectLst/>
                <a:latin typeface="SegoeuiPc"/>
              </a:rPr>
              <a:t>liệu</a:t>
            </a:r>
            <a:r>
              <a:rPr lang="vi-VN" b="0" i="0" dirty="0">
                <a:solidFill>
                  <a:srgbClr val="FF0000"/>
                </a:solidFill>
                <a:effectLst/>
                <a:latin typeface="SegoeuiPc"/>
              </a:rPr>
              <a:t>:</a:t>
            </a:r>
            <a:r>
              <a:rPr lang="en-US" dirty="0"/>
              <a:t> </a:t>
            </a:r>
            <a:r>
              <a:rPr lang="en-US" dirty="0" err="1"/>
              <a:t>Tăng</a:t>
            </a:r>
            <a:r>
              <a:rPr lang="en-US" dirty="0"/>
              <a:t> </a:t>
            </a:r>
            <a:r>
              <a:rPr lang="en-US" dirty="0" err="1"/>
              <a:t>cường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hướng</a:t>
            </a:r>
            <a:r>
              <a:rPr lang="en-US" dirty="0"/>
              <a:t> </a:t>
            </a:r>
            <a:r>
              <a:rPr lang="en-US" dirty="0" err="1"/>
              <a:t>dẫn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, video </a:t>
            </a:r>
            <a:r>
              <a:rPr lang="en-US" dirty="0" err="1"/>
              <a:t>minh</a:t>
            </a:r>
            <a:r>
              <a:rPr lang="en-US" dirty="0"/>
              <a:t> </a:t>
            </a:r>
            <a:r>
              <a:rPr lang="en-US" dirty="0" err="1"/>
              <a:t>họa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endParaRPr lang="vi-VN" dirty="0"/>
          </a:p>
          <a:p>
            <a:pPr algn="ctr"/>
            <a:endParaRPr lang="vi-VN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056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  <p:bldP spid="8" grpId="0" animBg="1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êu đề 1">
            <a:extLst>
              <a:ext uri="{FF2B5EF4-FFF2-40B4-BE49-F238E27FC236}">
                <a16:creationId xmlns:a16="http://schemas.microsoft.com/office/drawing/2014/main" id="{498EC99E-C082-4459-99B2-F151A1E1E739}"/>
              </a:ext>
            </a:extLst>
          </p:cNvPr>
          <p:cNvSpPr txBox="1">
            <a:spLocks/>
          </p:cNvSpPr>
          <p:nvPr/>
        </p:nvSpPr>
        <p:spPr>
          <a:xfrm>
            <a:off x="652134" y="1387200"/>
            <a:ext cx="9517866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vi-VN" sz="3200" b="1" dirty="0">
                <a:solidFill>
                  <a:srgbClr val="002060"/>
                </a:solidFill>
              </a:rPr>
              <a:t>NỘI DUNG 2: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5" name="Chỗ dành sẵn cho Nội dung 2">
            <a:extLst>
              <a:ext uri="{FF2B5EF4-FFF2-40B4-BE49-F238E27FC236}">
                <a16:creationId xmlns:a16="http://schemas.microsoft.com/office/drawing/2014/main" id="{CD7B6C78-E777-42A3-BAB0-E91231B7B276}"/>
              </a:ext>
            </a:extLst>
          </p:cNvPr>
          <p:cNvSpPr txBox="1">
            <a:spLocks/>
          </p:cNvSpPr>
          <p:nvPr/>
        </p:nvSpPr>
        <p:spPr>
          <a:xfrm>
            <a:off x="702534" y="2304001"/>
            <a:ext cx="9467466" cy="4493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3" charset="2"/>
              <a:buNone/>
            </a:pPr>
            <a:r>
              <a:rPr lang="en-GB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GB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GB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GB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GB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GB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GB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GB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GB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GB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GB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vi-VN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vi-VN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STEM </a:t>
            </a:r>
            <a:r>
              <a:rPr lang="en-GB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GB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GB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GB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 </a:t>
            </a:r>
            <a:r>
              <a:rPr lang="vi-VN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vi-VN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Mỹ</a:t>
            </a:r>
            <a:r>
              <a:rPr lang="en-GB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873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C2CE7828-C91E-4FBE-9E9C-EB2EBB5E2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8534" y="1411200"/>
            <a:ext cx="8596668" cy="5348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vi-VN" sz="2000" b="1" dirty="0"/>
              <a:t>I</a:t>
            </a:r>
            <a:r>
              <a:rPr lang="en-GB" sz="2000" b="1" dirty="0"/>
              <a:t>. </a:t>
            </a:r>
            <a:r>
              <a:rPr lang="vi-VN" sz="2000" b="1" dirty="0"/>
              <a:t>Quan </a:t>
            </a:r>
            <a:r>
              <a:rPr lang="vi-VN" sz="2000" b="1" dirty="0" err="1"/>
              <a:t>điểm</a:t>
            </a:r>
            <a:r>
              <a:rPr lang="vi-VN" sz="2000" b="1" dirty="0"/>
              <a:t> </a:t>
            </a:r>
            <a:r>
              <a:rPr lang="vi-VN" sz="2000" b="1" dirty="0" err="1"/>
              <a:t>tích</a:t>
            </a:r>
            <a:r>
              <a:rPr lang="vi-VN" sz="2000" b="1" dirty="0"/>
              <a:t> </a:t>
            </a:r>
            <a:r>
              <a:rPr lang="vi-VN" sz="2000" b="1" dirty="0" err="1"/>
              <a:t>hợp</a:t>
            </a:r>
            <a:r>
              <a:rPr lang="en-GB" sz="2000" b="1" dirty="0"/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vi-VN" sz="2000" dirty="0"/>
              <a:t>- </a:t>
            </a:r>
            <a:r>
              <a:rPr lang="vi-VN" sz="2000" dirty="0" err="1"/>
              <a:t>Mĩ</a:t>
            </a:r>
            <a:r>
              <a:rPr lang="vi-VN" sz="2000" dirty="0"/>
              <a:t> </a:t>
            </a:r>
            <a:r>
              <a:rPr lang="vi-VN" sz="2000" dirty="0" err="1"/>
              <a:t>thuật</a:t>
            </a:r>
            <a:r>
              <a:rPr lang="vi-VN" sz="2000" dirty="0"/>
              <a:t> không </a:t>
            </a:r>
            <a:r>
              <a:rPr lang="vi-VN" sz="2000" dirty="0" err="1"/>
              <a:t>chỉ</a:t>
            </a:r>
            <a:r>
              <a:rPr lang="vi-VN" sz="2000" dirty="0"/>
              <a:t> </a:t>
            </a:r>
            <a:r>
              <a:rPr lang="vi-VN" sz="2000" dirty="0" err="1"/>
              <a:t>rèn</a:t>
            </a:r>
            <a:r>
              <a:rPr lang="vi-VN" sz="2000" dirty="0"/>
              <a:t> </a:t>
            </a:r>
            <a:r>
              <a:rPr lang="vi-VN" sz="2000" dirty="0" err="1"/>
              <a:t>kỹ</a:t>
            </a:r>
            <a:r>
              <a:rPr lang="vi-VN" sz="2000" dirty="0"/>
              <a:t> năng </a:t>
            </a:r>
            <a:r>
              <a:rPr lang="vi-VN" sz="2000" dirty="0" err="1"/>
              <a:t>vẽ</a:t>
            </a:r>
            <a:r>
              <a:rPr lang="vi-VN" sz="2000" dirty="0"/>
              <a:t>, trang </a:t>
            </a:r>
            <a:r>
              <a:rPr lang="vi-VN" sz="2000" dirty="0" err="1"/>
              <a:t>trí</a:t>
            </a:r>
            <a:r>
              <a:rPr lang="vi-VN" sz="2000" dirty="0"/>
              <a:t>, </a:t>
            </a:r>
            <a:r>
              <a:rPr lang="vi-VN" sz="2000" dirty="0" err="1"/>
              <a:t>tạo</a:t>
            </a:r>
            <a:r>
              <a:rPr lang="vi-VN" sz="2000" dirty="0"/>
              <a:t> </a:t>
            </a:r>
            <a:r>
              <a:rPr lang="vi-VN" sz="2000" dirty="0" err="1"/>
              <a:t>hình</a:t>
            </a:r>
            <a:r>
              <a:rPr lang="vi-VN" sz="2000" dirty="0"/>
              <a:t>, Âm </a:t>
            </a:r>
            <a:r>
              <a:rPr lang="vi-VN" sz="2000" dirty="0" err="1"/>
              <a:t>nhạc</a:t>
            </a:r>
            <a:r>
              <a:rPr lang="vi-VN" sz="2000" dirty="0"/>
              <a:t> không </a:t>
            </a:r>
            <a:r>
              <a:rPr lang="vi-VN" sz="2000" dirty="0" err="1"/>
              <a:t>chỉ</a:t>
            </a:r>
            <a:r>
              <a:rPr lang="vi-VN" sz="2000" dirty="0"/>
              <a:t> </a:t>
            </a:r>
            <a:r>
              <a:rPr lang="vi-VN" sz="2000" dirty="0" err="1"/>
              <a:t>rèn</a:t>
            </a:r>
            <a:r>
              <a:rPr lang="vi-VN" sz="2000" dirty="0"/>
              <a:t> </a:t>
            </a:r>
            <a:r>
              <a:rPr lang="vi-VN" sz="2000" dirty="0" err="1"/>
              <a:t>luyện</a:t>
            </a:r>
            <a:r>
              <a:rPr lang="vi-VN" sz="2000" dirty="0"/>
              <a:t> </a:t>
            </a:r>
            <a:r>
              <a:rPr lang="vi-VN" sz="2000" dirty="0" err="1"/>
              <a:t>kỹ</a:t>
            </a:r>
            <a:r>
              <a:rPr lang="vi-VN" sz="2000" dirty="0"/>
              <a:t> năng </a:t>
            </a:r>
            <a:r>
              <a:rPr lang="vi-VN" sz="2000" dirty="0" err="1"/>
              <a:t>hát</a:t>
            </a:r>
            <a:r>
              <a:rPr lang="vi-VN" sz="2000" dirty="0"/>
              <a:t>, </a:t>
            </a:r>
            <a:r>
              <a:rPr lang="vi-VN" sz="2000" dirty="0" err="1"/>
              <a:t>múa</a:t>
            </a:r>
            <a:r>
              <a:rPr lang="vi-VN" sz="2000" dirty="0"/>
              <a:t> </a:t>
            </a:r>
            <a:r>
              <a:rPr lang="vi-VN" sz="2000" dirty="0" err="1"/>
              <a:t>và</a:t>
            </a:r>
            <a:r>
              <a:rPr lang="vi-VN" sz="2000" dirty="0"/>
              <a:t> </a:t>
            </a:r>
            <a:r>
              <a:rPr lang="vi-VN" sz="2000" dirty="0" err="1"/>
              <a:t>sử</a:t>
            </a:r>
            <a:r>
              <a:rPr lang="vi-VN" sz="2000" dirty="0"/>
              <a:t> </a:t>
            </a:r>
            <a:r>
              <a:rPr lang="vi-VN" sz="2000" dirty="0" err="1"/>
              <a:t>dụng</a:t>
            </a:r>
            <a:r>
              <a:rPr lang="vi-VN" sz="2000" dirty="0"/>
              <a:t> </a:t>
            </a:r>
            <a:r>
              <a:rPr lang="vi-VN" sz="2000" dirty="0" err="1"/>
              <a:t>nhạc</a:t>
            </a:r>
            <a:r>
              <a:rPr lang="vi-VN" sz="2000" dirty="0"/>
              <a:t> </a:t>
            </a:r>
            <a:r>
              <a:rPr lang="vi-VN" sz="2000" dirty="0" err="1"/>
              <a:t>cụ</a:t>
            </a:r>
            <a:r>
              <a:rPr lang="vi-VN" sz="2000" dirty="0"/>
              <a:t> </a:t>
            </a:r>
            <a:r>
              <a:rPr lang="vi-VN" sz="2000" dirty="0" err="1"/>
              <a:t>mà</a:t>
            </a:r>
            <a:r>
              <a:rPr lang="vi-VN" sz="2000" dirty="0"/>
              <a:t> </a:t>
            </a:r>
            <a:r>
              <a:rPr lang="vi-VN" sz="2000" dirty="0" err="1"/>
              <a:t>còn</a:t>
            </a:r>
            <a:r>
              <a:rPr lang="vi-VN" sz="2000" dirty="0"/>
              <a:t> </a:t>
            </a:r>
            <a:r>
              <a:rPr lang="vi-VN" sz="2000" dirty="0" err="1"/>
              <a:t>là</a:t>
            </a:r>
            <a:r>
              <a:rPr lang="vi-VN" sz="2000" dirty="0"/>
              <a:t> phương </a:t>
            </a:r>
            <a:r>
              <a:rPr lang="vi-VN" sz="2000" dirty="0" err="1"/>
              <a:t>tiện</a:t>
            </a:r>
            <a:r>
              <a:rPr lang="vi-VN" sz="2000" dirty="0"/>
              <a:t> </a:t>
            </a:r>
            <a:r>
              <a:rPr lang="vi-VN" sz="2000" dirty="0" err="1"/>
              <a:t>để</a:t>
            </a:r>
            <a:r>
              <a:rPr lang="vi-VN" sz="2000" dirty="0"/>
              <a:t> </a:t>
            </a:r>
            <a:r>
              <a:rPr lang="vi-VN" sz="2000" dirty="0" err="1"/>
              <a:t>học</a:t>
            </a:r>
            <a:r>
              <a:rPr lang="vi-VN" sz="2000" dirty="0"/>
              <a:t> sinh </a:t>
            </a:r>
            <a:r>
              <a:rPr lang="vi-VN" sz="2000" dirty="0" err="1"/>
              <a:t>khám</a:t>
            </a:r>
            <a:r>
              <a:rPr lang="vi-VN" sz="2000" dirty="0"/>
              <a:t> </a:t>
            </a:r>
            <a:r>
              <a:rPr lang="vi-VN" sz="2000" dirty="0" err="1"/>
              <a:t>phá</a:t>
            </a:r>
            <a:r>
              <a:rPr lang="vi-VN" sz="2000" dirty="0"/>
              <a:t>, </a:t>
            </a:r>
            <a:r>
              <a:rPr lang="vi-VN" sz="2000" dirty="0" err="1"/>
              <a:t>gìn</a:t>
            </a:r>
            <a:r>
              <a:rPr lang="vi-VN" sz="2000" dirty="0"/>
              <a:t> </a:t>
            </a:r>
            <a:r>
              <a:rPr lang="vi-VN" sz="2000" dirty="0" err="1"/>
              <a:t>giữ</a:t>
            </a:r>
            <a:r>
              <a:rPr lang="vi-VN" sz="2000" dirty="0"/>
              <a:t> </a:t>
            </a:r>
            <a:r>
              <a:rPr lang="vi-VN" sz="2000" dirty="0" err="1"/>
              <a:t>và</a:t>
            </a:r>
            <a:r>
              <a:rPr lang="vi-VN" sz="2000" dirty="0"/>
              <a:t> </a:t>
            </a:r>
            <a:r>
              <a:rPr lang="vi-VN" sz="2000" dirty="0" err="1"/>
              <a:t>phát</a:t>
            </a:r>
            <a:r>
              <a:rPr lang="vi-VN" sz="2000" dirty="0"/>
              <a:t> huy </a:t>
            </a:r>
            <a:r>
              <a:rPr lang="vi-VN" sz="2000" dirty="0" err="1"/>
              <a:t>bản</a:t>
            </a:r>
            <a:r>
              <a:rPr lang="vi-VN" sz="2000" dirty="0"/>
              <a:t> </a:t>
            </a:r>
            <a:r>
              <a:rPr lang="vi-VN" sz="2000" dirty="0" err="1"/>
              <a:t>sắc</a:t>
            </a:r>
            <a:r>
              <a:rPr lang="vi-VN" sz="2000" dirty="0"/>
              <a:t> văn </a:t>
            </a:r>
            <a:r>
              <a:rPr lang="vi-VN" sz="2000" dirty="0" err="1"/>
              <a:t>hóa</a:t>
            </a:r>
            <a:r>
              <a:rPr lang="vi-VN" sz="2000" dirty="0"/>
              <a:t> </a:t>
            </a:r>
            <a:r>
              <a:rPr lang="vi-VN" sz="2000" dirty="0" err="1"/>
              <a:t>địa</a:t>
            </a:r>
            <a:r>
              <a:rPr lang="vi-VN" sz="2000" dirty="0"/>
              <a:t> phương.</a:t>
            </a:r>
            <a:endParaRPr lang="en-GB" sz="2000" dirty="0"/>
          </a:p>
          <a:p>
            <a:pPr marL="0" indent="0">
              <a:lnSpc>
                <a:spcPct val="150000"/>
              </a:lnSpc>
              <a:buNone/>
            </a:pPr>
            <a:r>
              <a:rPr lang="vi-VN" sz="2000" dirty="0"/>
              <a:t>- </a:t>
            </a:r>
            <a:r>
              <a:rPr lang="vi-VN" sz="2000" dirty="0" err="1"/>
              <a:t>Dạy</a:t>
            </a:r>
            <a:r>
              <a:rPr lang="vi-VN" sz="2000" dirty="0"/>
              <a:t> </a:t>
            </a:r>
            <a:r>
              <a:rPr lang="vi-VN" sz="2000" dirty="0" err="1"/>
              <a:t>học</a:t>
            </a:r>
            <a:r>
              <a:rPr lang="vi-VN" sz="2000" dirty="0"/>
              <a:t> </a:t>
            </a:r>
            <a:r>
              <a:rPr lang="vi-VN" sz="2000" dirty="0" err="1"/>
              <a:t>tích</a:t>
            </a:r>
            <a:r>
              <a:rPr lang="vi-VN" sz="2000" dirty="0"/>
              <a:t> </a:t>
            </a:r>
            <a:r>
              <a:rPr lang="vi-VN" sz="2000" dirty="0" err="1"/>
              <a:t>hợp</a:t>
            </a:r>
            <a:r>
              <a:rPr lang="vi-VN" sz="2000" dirty="0"/>
              <a:t> </a:t>
            </a:r>
            <a:r>
              <a:rPr lang="vi-VN" sz="2000" dirty="0" err="1"/>
              <a:t>giúp</a:t>
            </a:r>
            <a:r>
              <a:rPr lang="vi-VN" sz="2000" dirty="0"/>
              <a:t> HS </a:t>
            </a:r>
            <a:r>
              <a:rPr lang="vi-VN" sz="2000" dirty="0" err="1"/>
              <a:t>hiểu</a:t>
            </a:r>
            <a:r>
              <a:rPr lang="vi-VN" sz="2000" dirty="0"/>
              <a:t> </a:t>
            </a:r>
            <a:r>
              <a:rPr lang="vi-VN" sz="2000" dirty="0" err="1"/>
              <a:t>giá</a:t>
            </a:r>
            <a:r>
              <a:rPr lang="vi-VN" sz="2000" dirty="0"/>
              <a:t> </a:t>
            </a:r>
            <a:r>
              <a:rPr lang="vi-VN" sz="2000" dirty="0" err="1"/>
              <a:t>trị</a:t>
            </a:r>
            <a:r>
              <a:rPr lang="vi-VN" sz="2000" dirty="0"/>
              <a:t> </a:t>
            </a:r>
            <a:r>
              <a:rPr lang="vi-VN" sz="2000" dirty="0" err="1"/>
              <a:t>thẩm</a:t>
            </a:r>
            <a:r>
              <a:rPr lang="vi-VN" sz="2000" dirty="0"/>
              <a:t> </a:t>
            </a:r>
            <a:r>
              <a:rPr lang="vi-VN" sz="2000" dirty="0" err="1"/>
              <a:t>mĩ</a:t>
            </a:r>
            <a:r>
              <a:rPr lang="vi-VN" sz="2000" dirty="0"/>
              <a:t> </a:t>
            </a:r>
            <a:r>
              <a:rPr lang="vi-VN" sz="2000" dirty="0" err="1"/>
              <a:t>gắn</a:t>
            </a:r>
            <a:r>
              <a:rPr lang="vi-VN" sz="2000" dirty="0"/>
              <a:t> </a:t>
            </a:r>
            <a:r>
              <a:rPr lang="vi-VN" sz="2000" dirty="0" err="1"/>
              <a:t>liền</a:t>
            </a:r>
            <a:r>
              <a:rPr lang="vi-VN" sz="2000" dirty="0"/>
              <a:t> </a:t>
            </a:r>
            <a:r>
              <a:rPr lang="vi-VN" sz="2000" dirty="0" err="1"/>
              <a:t>với</a:t>
            </a:r>
            <a:r>
              <a:rPr lang="vi-VN" sz="2000" dirty="0"/>
              <a:t> quê hương: phong </a:t>
            </a:r>
            <a:r>
              <a:rPr lang="vi-VN" sz="2000" dirty="0" err="1"/>
              <a:t>cảnh</a:t>
            </a:r>
            <a:r>
              <a:rPr lang="vi-VN" sz="2000" dirty="0"/>
              <a:t>, </a:t>
            </a:r>
            <a:r>
              <a:rPr lang="vi-VN" sz="2000" dirty="0" err="1"/>
              <a:t>nghề</a:t>
            </a:r>
            <a:r>
              <a:rPr lang="vi-VN" sz="2000" dirty="0"/>
              <a:t> </a:t>
            </a:r>
            <a:r>
              <a:rPr lang="vi-VN" sz="2000" dirty="0" err="1"/>
              <a:t>thủ</a:t>
            </a:r>
            <a:r>
              <a:rPr lang="vi-VN" sz="2000" dirty="0"/>
              <a:t> công, di </a:t>
            </a:r>
            <a:r>
              <a:rPr lang="vi-VN" sz="2000" dirty="0" err="1"/>
              <a:t>sản</a:t>
            </a:r>
            <a:r>
              <a:rPr lang="vi-VN" sz="2000" dirty="0"/>
              <a:t> văn </a:t>
            </a:r>
            <a:r>
              <a:rPr lang="vi-VN" sz="2000" dirty="0" err="1"/>
              <a:t>hóa</a:t>
            </a:r>
            <a:r>
              <a:rPr lang="vi-VN" sz="2000" dirty="0"/>
              <a:t>, </a:t>
            </a:r>
            <a:r>
              <a:rPr lang="vi-VN" sz="2000" dirty="0" err="1"/>
              <a:t>lễ</a:t>
            </a:r>
            <a:r>
              <a:rPr lang="vi-VN" sz="2000" dirty="0"/>
              <a:t> </a:t>
            </a:r>
            <a:r>
              <a:rPr lang="vi-VN" sz="2000" dirty="0" err="1"/>
              <a:t>hội</a:t>
            </a:r>
            <a:r>
              <a:rPr lang="vi-VN" sz="2000" dirty="0"/>
              <a:t>, </a:t>
            </a:r>
            <a:r>
              <a:rPr lang="vi-VN" sz="2000" dirty="0" err="1"/>
              <a:t>làng</a:t>
            </a:r>
            <a:r>
              <a:rPr lang="vi-VN" sz="2000" dirty="0"/>
              <a:t> </a:t>
            </a:r>
            <a:r>
              <a:rPr lang="vi-VN" sz="2000" dirty="0" err="1"/>
              <a:t>nghề</a:t>
            </a:r>
            <a:r>
              <a:rPr lang="vi-VN" sz="2000" dirty="0"/>
              <a:t>, </a:t>
            </a:r>
            <a:r>
              <a:rPr lang="vi-VN" sz="2000" dirty="0" err="1"/>
              <a:t>các</a:t>
            </a:r>
            <a:r>
              <a:rPr lang="vi-VN" sz="2000" dirty="0"/>
              <a:t> </a:t>
            </a:r>
            <a:r>
              <a:rPr lang="vi-VN" sz="2000" dirty="0" err="1"/>
              <a:t>làn</a:t>
            </a:r>
            <a:r>
              <a:rPr lang="vi-VN" sz="2000" dirty="0"/>
              <a:t> </a:t>
            </a:r>
            <a:r>
              <a:rPr lang="vi-VN" sz="2000" dirty="0" err="1"/>
              <a:t>điệu</a:t>
            </a:r>
            <a:r>
              <a:rPr lang="vi-VN" sz="2000" dirty="0"/>
              <a:t> dân ca, ca dao, </a:t>
            </a:r>
            <a:r>
              <a:rPr lang="vi-VN" sz="2000" dirty="0" err="1"/>
              <a:t>tục</a:t>
            </a:r>
            <a:r>
              <a:rPr lang="vi-VN" sz="2000" dirty="0"/>
              <a:t> </a:t>
            </a:r>
            <a:r>
              <a:rPr lang="vi-VN" sz="2000" dirty="0" err="1"/>
              <a:t>ngữ</a:t>
            </a:r>
            <a:r>
              <a:rPr lang="vi-VN" sz="2000" dirty="0"/>
              <a:t>…</a:t>
            </a:r>
            <a:r>
              <a:rPr lang="vi-VN" sz="2000" dirty="0" err="1"/>
              <a:t>Tạo</a:t>
            </a:r>
            <a:r>
              <a:rPr lang="vi-VN" sz="2000" dirty="0"/>
              <a:t> </a:t>
            </a:r>
            <a:r>
              <a:rPr lang="vi-VN" sz="2000" dirty="0" err="1"/>
              <a:t>sự</a:t>
            </a:r>
            <a:r>
              <a:rPr lang="vi-VN" sz="2000" dirty="0"/>
              <a:t> </a:t>
            </a:r>
            <a:r>
              <a:rPr lang="vi-VN" sz="2000" dirty="0" err="1"/>
              <a:t>gần</a:t>
            </a:r>
            <a:r>
              <a:rPr lang="vi-VN" sz="2000" dirty="0"/>
              <a:t> </a:t>
            </a:r>
            <a:r>
              <a:rPr lang="vi-VN" sz="2000" dirty="0" err="1"/>
              <a:t>gũi</a:t>
            </a:r>
            <a:r>
              <a:rPr lang="vi-VN" sz="2000" dirty="0"/>
              <a:t>, thân </a:t>
            </a:r>
            <a:r>
              <a:rPr lang="vi-VN" sz="2000" dirty="0" err="1"/>
              <a:t>thuộc</a:t>
            </a:r>
            <a:r>
              <a:rPr lang="vi-VN" sz="2000" dirty="0"/>
              <a:t>, </a:t>
            </a:r>
            <a:r>
              <a:rPr lang="vi-VN" sz="2000" dirty="0" err="1"/>
              <a:t>phát</a:t>
            </a:r>
            <a:r>
              <a:rPr lang="vi-VN" sz="2000" dirty="0"/>
              <a:t> </a:t>
            </a:r>
            <a:r>
              <a:rPr lang="vi-VN" sz="2000" dirty="0" err="1"/>
              <a:t>triển</a:t>
            </a:r>
            <a:r>
              <a:rPr lang="vi-VN" sz="2000" dirty="0"/>
              <a:t> </a:t>
            </a:r>
            <a:r>
              <a:rPr lang="vi-VN" sz="2000" dirty="0" err="1"/>
              <a:t>tình</a:t>
            </a:r>
            <a:r>
              <a:rPr lang="vi-VN" sz="2000" dirty="0"/>
              <a:t> yêu quê hương </a:t>
            </a:r>
            <a:r>
              <a:rPr lang="vi-VN" sz="2000" dirty="0" err="1"/>
              <a:t>và</a:t>
            </a:r>
            <a:r>
              <a:rPr lang="vi-VN" sz="2000" dirty="0"/>
              <a:t> ý </a:t>
            </a:r>
            <a:r>
              <a:rPr lang="vi-VN" sz="2000" dirty="0" err="1"/>
              <a:t>thức</a:t>
            </a:r>
            <a:r>
              <a:rPr lang="vi-VN" sz="2000" dirty="0"/>
              <a:t> </a:t>
            </a:r>
            <a:r>
              <a:rPr lang="vi-VN" sz="2000" dirty="0" err="1"/>
              <a:t>bảo</a:t>
            </a:r>
            <a:r>
              <a:rPr lang="vi-VN" sz="2000" dirty="0"/>
              <a:t> </a:t>
            </a:r>
            <a:r>
              <a:rPr lang="vi-VN" sz="2000" dirty="0" err="1"/>
              <a:t>tồn</a:t>
            </a:r>
            <a:r>
              <a:rPr lang="vi-VN" sz="2000" dirty="0"/>
              <a:t> văn </a:t>
            </a:r>
            <a:r>
              <a:rPr lang="vi-VN" sz="2000" dirty="0" err="1"/>
              <a:t>hóa</a:t>
            </a:r>
            <a:r>
              <a:rPr lang="vi-VN" sz="2000" dirty="0"/>
              <a:t>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487444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22301265-6E7F-4B29-AD2D-2A9C8F89F79B}"/>
              </a:ext>
            </a:extLst>
          </p:cNvPr>
          <p:cNvSpPr txBox="1"/>
          <p:nvPr/>
        </p:nvSpPr>
        <p:spPr>
          <a:xfrm>
            <a:off x="684000" y="151200"/>
            <a:ext cx="9424800" cy="68788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vi-VN" sz="2400" b="1" dirty="0"/>
              <a:t>II. </a:t>
            </a:r>
            <a:r>
              <a:rPr lang="en-GB" sz="2400" b="1" dirty="0" err="1">
                <a:solidFill>
                  <a:schemeClr val="tx2"/>
                </a:solidFill>
                <a:cs typeface="Times New Roman" panose="02020603050405020304" pitchFamily="18" charset="0"/>
              </a:rPr>
              <a:t>Phương</a:t>
            </a:r>
            <a:r>
              <a:rPr lang="en-GB" sz="2400" b="1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chemeClr val="tx2"/>
                </a:solidFill>
                <a:cs typeface="Times New Roman" panose="02020603050405020304" pitchFamily="18" charset="0"/>
              </a:rPr>
              <a:t>pháp</a:t>
            </a:r>
            <a:r>
              <a:rPr lang="en-GB" sz="2400" b="1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chemeClr val="tx2"/>
                </a:solidFill>
                <a:cs typeface="Times New Roman" panose="02020603050405020304" pitchFamily="18" charset="0"/>
              </a:rPr>
              <a:t>dạy</a:t>
            </a:r>
            <a:r>
              <a:rPr lang="en-GB" sz="2400" b="1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chemeClr val="tx2"/>
                </a:solidFill>
                <a:cs typeface="Times New Roman" panose="02020603050405020304" pitchFamily="18" charset="0"/>
              </a:rPr>
              <a:t>học</a:t>
            </a:r>
            <a:r>
              <a:rPr lang="en-GB" sz="2400" b="1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chemeClr val="tx2"/>
                </a:solidFill>
                <a:cs typeface="Times New Roman" panose="02020603050405020304" pitchFamily="18" charset="0"/>
              </a:rPr>
              <a:t>tích</a:t>
            </a:r>
            <a:r>
              <a:rPr lang="en-GB" sz="2400" b="1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chemeClr val="tx2"/>
                </a:solidFill>
                <a:cs typeface="Times New Roman" panose="02020603050405020304" pitchFamily="18" charset="0"/>
              </a:rPr>
              <a:t>hợp</a:t>
            </a:r>
            <a:r>
              <a:rPr lang="en-GB" sz="2400" b="1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chemeClr val="tx2"/>
                </a:solidFill>
                <a:cs typeface="Times New Roman" panose="02020603050405020304" pitchFamily="18" charset="0"/>
              </a:rPr>
              <a:t>Giáo</a:t>
            </a:r>
            <a:r>
              <a:rPr lang="en-GB" sz="2400" b="1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chemeClr val="tx2"/>
                </a:solidFill>
                <a:cs typeface="Times New Roman" panose="02020603050405020304" pitchFamily="18" charset="0"/>
              </a:rPr>
              <a:t>dục</a:t>
            </a:r>
            <a:r>
              <a:rPr lang="en-GB" sz="2400" b="1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chemeClr val="tx2"/>
                </a:solidFill>
                <a:cs typeface="Times New Roman" panose="02020603050405020304" pitchFamily="18" charset="0"/>
              </a:rPr>
              <a:t>địa</a:t>
            </a:r>
            <a:r>
              <a:rPr lang="en-GB" sz="2400" b="1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chemeClr val="tx2"/>
                </a:solidFill>
                <a:cs typeface="Times New Roman" panose="02020603050405020304" pitchFamily="18" charset="0"/>
              </a:rPr>
              <a:t>phương</a:t>
            </a:r>
            <a:endParaRPr lang="vi-VN" sz="2400" b="1" dirty="0">
              <a:solidFill>
                <a:schemeClr val="tx2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vi-VN" sz="2400" b="1" dirty="0"/>
              <a:t>1. Phương </a:t>
            </a:r>
            <a:r>
              <a:rPr lang="vi-VN" sz="2400" b="1" dirty="0" err="1"/>
              <a:t>pháp</a:t>
            </a:r>
            <a:r>
              <a:rPr lang="vi-VN" sz="2400" b="1" dirty="0"/>
              <a:t> </a:t>
            </a:r>
            <a:r>
              <a:rPr lang="vi-VN" sz="2400" b="1" dirty="0" err="1"/>
              <a:t>tích</a:t>
            </a:r>
            <a:r>
              <a:rPr lang="vi-VN" sz="2400" b="1" dirty="0"/>
              <a:t> </a:t>
            </a:r>
            <a:r>
              <a:rPr lang="vi-VN" sz="2400" b="1" dirty="0" err="1"/>
              <a:t>hợp</a:t>
            </a:r>
            <a:r>
              <a:rPr lang="vi-VN" sz="2400" b="1" dirty="0"/>
              <a:t> GDĐP </a:t>
            </a:r>
            <a:r>
              <a:rPr lang="vi-VN" sz="2400" b="1" dirty="0" err="1"/>
              <a:t>cụ</a:t>
            </a:r>
            <a:r>
              <a:rPr lang="vi-VN" sz="2400" b="1" dirty="0"/>
              <a:t> </a:t>
            </a:r>
            <a:r>
              <a:rPr lang="vi-VN" sz="2400" b="1" dirty="0" err="1"/>
              <a:t>thể</a:t>
            </a:r>
            <a:r>
              <a:rPr lang="vi-VN" sz="2400" b="1" dirty="0"/>
              <a:t> </a:t>
            </a:r>
            <a:r>
              <a:rPr lang="vi-VN" sz="2400" b="1" dirty="0" err="1"/>
              <a:t>với</a:t>
            </a:r>
            <a:r>
              <a:rPr lang="vi-VN" sz="2400" b="1" dirty="0"/>
              <a:t> môn </a:t>
            </a:r>
            <a:r>
              <a:rPr lang="vi-VN" sz="2400" b="1" dirty="0" err="1"/>
              <a:t>Mĩ</a:t>
            </a:r>
            <a:r>
              <a:rPr lang="vi-VN" sz="2400" b="1" dirty="0"/>
              <a:t> </a:t>
            </a:r>
            <a:r>
              <a:rPr lang="vi-VN" sz="2400" b="1" dirty="0" err="1"/>
              <a:t>thuật</a:t>
            </a:r>
            <a:endParaRPr lang="en-GB" sz="24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GB" sz="1800" i="1" dirty="0">
                <a:solidFill>
                  <a:srgbClr val="FF0000"/>
                </a:solidFill>
              </a:rPr>
              <a:t>a. </a:t>
            </a:r>
            <a:r>
              <a:rPr lang="vi-VN" sz="1800" i="1" dirty="0">
                <a:solidFill>
                  <a:srgbClr val="FF0000"/>
                </a:solidFill>
              </a:rPr>
              <a:t>Phương </a:t>
            </a:r>
            <a:r>
              <a:rPr lang="vi-VN" sz="1800" i="1" dirty="0" err="1">
                <a:solidFill>
                  <a:srgbClr val="FF0000"/>
                </a:solidFill>
              </a:rPr>
              <a:t>pháp</a:t>
            </a:r>
            <a:r>
              <a:rPr lang="vi-VN" sz="1800" i="1" dirty="0">
                <a:solidFill>
                  <a:srgbClr val="FF0000"/>
                </a:solidFill>
              </a:rPr>
              <a:t> </a:t>
            </a:r>
            <a:r>
              <a:rPr lang="vi-VN" sz="1800" i="1" dirty="0" err="1">
                <a:solidFill>
                  <a:srgbClr val="FF0000"/>
                </a:solidFill>
              </a:rPr>
              <a:t>trực</a:t>
            </a:r>
            <a:r>
              <a:rPr lang="vi-VN" sz="1800" i="1" dirty="0">
                <a:solidFill>
                  <a:srgbClr val="FF0000"/>
                </a:solidFill>
              </a:rPr>
              <a:t> quan – </a:t>
            </a:r>
            <a:r>
              <a:rPr lang="vi-VN" sz="1800" i="1" dirty="0" err="1">
                <a:solidFill>
                  <a:srgbClr val="FF0000"/>
                </a:solidFill>
              </a:rPr>
              <a:t>trải</a:t>
            </a:r>
            <a:r>
              <a:rPr lang="vi-VN" sz="1800" i="1" dirty="0">
                <a:solidFill>
                  <a:srgbClr val="FF0000"/>
                </a:solidFill>
              </a:rPr>
              <a:t> </a:t>
            </a:r>
            <a:r>
              <a:rPr lang="vi-VN" sz="1800" i="1" dirty="0" err="1">
                <a:solidFill>
                  <a:srgbClr val="FF0000"/>
                </a:solidFill>
              </a:rPr>
              <a:t>nghiệm</a:t>
            </a:r>
            <a:endParaRPr lang="en-GB" sz="1800" i="1" dirty="0">
              <a:solidFill>
                <a:srgbClr val="FF00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vi-VN" sz="1800" dirty="0"/>
              <a:t>GV </a:t>
            </a:r>
            <a:r>
              <a:rPr lang="vi-VN" sz="1800" dirty="0" err="1"/>
              <a:t>tổ</a:t>
            </a:r>
            <a:r>
              <a:rPr lang="vi-VN" sz="1800" dirty="0"/>
              <a:t> </a:t>
            </a:r>
            <a:r>
              <a:rPr lang="vi-VN" sz="1800" dirty="0" err="1"/>
              <a:t>chức</a:t>
            </a:r>
            <a:r>
              <a:rPr lang="vi-VN" sz="1800" dirty="0"/>
              <a:t> cho HS quan </a:t>
            </a:r>
            <a:r>
              <a:rPr lang="vi-VN" sz="1800" dirty="0" err="1"/>
              <a:t>sát</a:t>
            </a:r>
            <a:r>
              <a:rPr lang="vi-VN" sz="1800" dirty="0"/>
              <a:t> tranh </a:t>
            </a:r>
            <a:r>
              <a:rPr lang="vi-VN" sz="1800" dirty="0" err="1"/>
              <a:t>ảnh</a:t>
            </a:r>
            <a:r>
              <a:rPr lang="vi-VN" sz="1800" dirty="0"/>
              <a:t>, </a:t>
            </a:r>
            <a:r>
              <a:rPr lang="vi-VN" sz="1800" dirty="0" err="1"/>
              <a:t>hiện</a:t>
            </a:r>
            <a:r>
              <a:rPr lang="vi-VN" sz="1800" dirty="0"/>
              <a:t> </a:t>
            </a:r>
            <a:r>
              <a:rPr lang="vi-VN" sz="1800" dirty="0" err="1"/>
              <a:t>vật</a:t>
            </a:r>
            <a:r>
              <a:rPr lang="vi-VN" sz="1800" dirty="0"/>
              <a:t>, </a:t>
            </a:r>
            <a:r>
              <a:rPr lang="vi-VN" sz="1800" dirty="0" err="1"/>
              <a:t>hoặc</a:t>
            </a:r>
            <a:r>
              <a:rPr lang="vi-VN" sz="1800" dirty="0"/>
              <a:t> tham quan </a:t>
            </a:r>
            <a:r>
              <a:rPr lang="vi-VN" sz="1800" dirty="0" err="1"/>
              <a:t>thực</a:t>
            </a:r>
            <a:r>
              <a:rPr lang="vi-VN" sz="1800" dirty="0"/>
              <a:t> </a:t>
            </a:r>
            <a:r>
              <a:rPr lang="vi-VN" sz="1800" dirty="0" err="1"/>
              <a:t>tế</a:t>
            </a:r>
            <a:r>
              <a:rPr lang="vi-VN" sz="1800" dirty="0"/>
              <a:t> </a:t>
            </a:r>
            <a:r>
              <a:rPr lang="vi-VN" sz="1800" dirty="0" err="1"/>
              <a:t>tại</a:t>
            </a:r>
            <a:r>
              <a:rPr lang="vi-VN" sz="1800" dirty="0"/>
              <a:t> </a:t>
            </a:r>
            <a:r>
              <a:rPr lang="vi-VN" sz="1800" dirty="0" err="1"/>
              <a:t>địa</a:t>
            </a:r>
            <a:r>
              <a:rPr lang="vi-VN" sz="1800" dirty="0"/>
              <a:t> phương (</a:t>
            </a:r>
            <a:r>
              <a:rPr lang="vi-VN" dirty="0"/>
              <a:t>sơn </a:t>
            </a:r>
            <a:r>
              <a:rPr lang="vi-VN" dirty="0" err="1"/>
              <a:t>mài</a:t>
            </a:r>
            <a:r>
              <a:rPr lang="vi-VN" dirty="0"/>
              <a:t>, mây tre đan</a:t>
            </a:r>
            <a:r>
              <a:rPr lang="vi-VN" sz="1800" dirty="0"/>
              <a:t>, di </a:t>
            </a:r>
            <a:r>
              <a:rPr lang="vi-VN" sz="1800" dirty="0" err="1"/>
              <a:t>tích</a:t>
            </a:r>
            <a:r>
              <a:rPr lang="vi-VN" sz="1800" dirty="0"/>
              <a:t> </a:t>
            </a:r>
            <a:r>
              <a:rPr lang="vi-VN" sz="1800" dirty="0" err="1"/>
              <a:t>đền</a:t>
            </a:r>
            <a:r>
              <a:rPr lang="vi-VN" sz="1800" dirty="0"/>
              <a:t> </a:t>
            </a:r>
            <a:r>
              <a:rPr lang="vi-VN" sz="1800" dirty="0" err="1"/>
              <a:t>chùa</a:t>
            </a:r>
            <a:r>
              <a:rPr lang="vi-VN" sz="1800" dirty="0"/>
              <a:t>, </a:t>
            </a:r>
            <a:r>
              <a:rPr lang="vi-VN" sz="1800" dirty="0" err="1"/>
              <a:t>phủ</a:t>
            </a:r>
            <a:r>
              <a:rPr lang="vi-VN" sz="1800" dirty="0"/>
              <a:t> </a:t>
            </a:r>
            <a:r>
              <a:rPr lang="vi-VN" sz="1800" dirty="0" err="1"/>
              <a:t>Dày</a:t>
            </a:r>
            <a:r>
              <a:rPr lang="vi-VN" sz="1800" dirty="0"/>
              <a:t>, </a:t>
            </a:r>
            <a:r>
              <a:rPr lang="vi-VN" sz="1800" dirty="0" err="1"/>
              <a:t>cảnh</a:t>
            </a:r>
            <a:r>
              <a:rPr lang="vi-VN" sz="1800" dirty="0"/>
              <a:t> quan </a:t>
            </a:r>
            <a:r>
              <a:rPr lang="vi-VN" sz="1800" dirty="0" err="1"/>
              <a:t>Phố</a:t>
            </a:r>
            <a:r>
              <a:rPr lang="vi-VN" sz="1800" dirty="0"/>
              <a:t> </a:t>
            </a:r>
            <a:r>
              <a:rPr lang="vi-VN" sz="1800" dirty="0" err="1"/>
              <a:t>cổ</a:t>
            </a:r>
            <a:r>
              <a:rPr lang="vi-VN" sz="1800" dirty="0"/>
              <a:t> Hoa Lư…).</a:t>
            </a:r>
            <a:endParaRPr lang="en-GB" sz="1800" dirty="0"/>
          </a:p>
          <a:p>
            <a:pPr marL="0" indent="0">
              <a:lnSpc>
                <a:spcPct val="150000"/>
              </a:lnSpc>
              <a:buNone/>
            </a:pPr>
            <a:r>
              <a:rPr lang="vi-VN" sz="1800" dirty="0"/>
              <a:t>HS </a:t>
            </a:r>
            <a:r>
              <a:rPr lang="vi-VN" sz="1800" dirty="0" err="1"/>
              <a:t>được</a:t>
            </a:r>
            <a:r>
              <a:rPr lang="vi-VN" sz="1800" dirty="0"/>
              <a:t> </a:t>
            </a:r>
            <a:r>
              <a:rPr lang="vi-VN" sz="1800" dirty="0" err="1"/>
              <a:t>vẽ</a:t>
            </a:r>
            <a:r>
              <a:rPr lang="vi-VN" sz="1800" dirty="0"/>
              <a:t> </a:t>
            </a:r>
            <a:r>
              <a:rPr lang="vi-VN" sz="1800" dirty="0" err="1"/>
              <a:t>lại</a:t>
            </a:r>
            <a:r>
              <a:rPr lang="vi-VN" sz="1800" dirty="0"/>
              <a:t>, </a:t>
            </a:r>
            <a:r>
              <a:rPr lang="vi-VN" sz="1800" dirty="0" err="1"/>
              <a:t>nặn</a:t>
            </a:r>
            <a:r>
              <a:rPr lang="vi-VN" sz="1800" dirty="0"/>
              <a:t> </a:t>
            </a:r>
            <a:r>
              <a:rPr lang="vi-VN" sz="1800" dirty="0" err="1"/>
              <a:t>lại</a:t>
            </a:r>
            <a:r>
              <a:rPr lang="vi-VN" sz="1800" dirty="0"/>
              <a:t>, trang </a:t>
            </a:r>
            <a:r>
              <a:rPr lang="vi-VN" sz="1800" dirty="0" err="1"/>
              <a:t>trí</a:t>
            </a:r>
            <a:r>
              <a:rPr lang="vi-VN" sz="1800" dirty="0"/>
              <a:t> </a:t>
            </a:r>
            <a:r>
              <a:rPr lang="vi-VN" sz="1800" dirty="0" err="1"/>
              <a:t>lại</a:t>
            </a:r>
            <a:r>
              <a:rPr lang="vi-VN" sz="1800" dirty="0"/>
              <a:t> theo quan </a:t>
            </a:r>
            <a:r>
              <a:rPr lang="vi-VN" sz="1800" dirty="0" err="1"/>
              <a:t>sát</a:t>
            </a:r>
            <a:r>
              <a:rPr lang="vi-VN" sz="1800" dirty="0"/>
              <a:t> </a:t>
            </a:r>
            <a:r>
              <a:rPr lang="vi-VN" sz="1800" dirty="0" err="1"/>
              <a:t>của</a:t>
            </a:r>
            <a:r>
              <a:rPr lang="vi-VN" sz="1800" dirty="0"/>
              <a:t> </a:t>
            </a:r>
            <a:r>
              <a:rPr lang="vi-VN" sz="1800" dirty="0" err="1"/>
              <a:t>mình</a:t>
            </a:r>
            <a:r>
              <a:rPr lang="vi-VN" sz="1800" dirty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vi-VN" i="1" dirty="0">
                <a:solidFill>
                  <a:srgbClr val="FF0000"/>
                </a:solidFill>
              </a:rPr>
              <a:t>b) Phương </a:t>
            </a:r>
            <a:r>
              <a:rPr lang="vi-VN" i="1" dirty="0" err="1">
                <a:solidFill>
                  <a:srgbClr val="FF0000"/>
                </a:solidFill>
              </a:rPr>
              <a:t>pháp</a:t>
            </a:r>
            <a:r>
              <a:rPr lang="vi-VN" i="1" dirty="0">
                <a:solidFill>
                  <a:srgbClr val="FF0000"/>
                </a:solidFill>
              </a:rPr>
              <a:t> </a:t>
            </a:r>
            <a:r>
              <a:rPr lang="vi-VN" i="1" dirty="0" err="1">
                <a:solidFill>
                  <a:srgbClr val="FF0000"/>
                </a:solidFill>
              </a:rPr>
              <a:t>dự</a:t>
            </a:r>
            <a:r>
              <a:rPr lang="vi-VN" i="1" dirty="0">
                <a:solidFill>
                  <a:srgbClr val="FF0000"/>
                </a:solidFill>
              </a:rPr>
              <a:t> </a:t>
            </a:r>
            <a:r>
              <a:rPr lang="vi-VN" i="1" dirty="0" err="1">
                <a:solidFill>
                  <a:srgbClr val="FF0000"/>
                </a:solidFill>
              </a:rPr>
              <a:t>án</a:t>
            </a:r>
            <a:r>
              <a:rPr lang="vi-VN" i="1" dirty="0">
                <a:solidFill>
                  <a:srgbClr val="FF0000"/>
                </a:solidFill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vi-VN" dirty="0"/>
              <a:t>HS </a:t>
            </a:r>
            <a:r>
              <a:rPr lang="vi-VN" dirty="0" err="1"/>
              <a:t>thực</a:t>
            </a:r>
            <a:r>
              <a:rPr lang="vi-VN" dirty="0"/>
              <a:t> </a:t>
            </a:r>
            <a:r>
              <a:rPr lang="vi-VN" dirty="0" err="1"/>
              <a:t>hiện</a:t>
            </a:r>
            <a:r>
              <a:rPr lang="vi-VN" dirty="0"/>
              <a:t> </a:t>
            </a:r>
            <a:r>
              <a:rPr lang="vi-VN" dirty="0" err="1"/>
              <a:t>các</a:t>
            </a:r>
            <a:r>
              <a:rPr lang="vi-VN" dirty="0"/>
              <a:t> </a:t>
            </a:r>
            <a:r>
              <a:rPr lang="vi-VN" dirty="0" err="1"/>
              <a:t>dự</a:t>
            </a:r>
            <a:r>
              <a:rPr lang="vi-VN" dirty="0"/>
              <a:t> </a:t>
            </a:r>
            <a:r>
              <a:rPr lang="vi-VN" dirty="0" err="1"/>
              <a:t>án</a:t>
            </a:r>
            <a:r>
              <a:rPr lang="vi-VN" dirty="0"/>
              <a:t> </a:t>
            </a:r>
            <a:r>
              <a:rPr lang="vi-VN" dirty="0" err="1"/>
              <a:t>nhỏ</a:t>
            </a:r>
            <a:r>
              <a:rPr lang="vi-VN" dirty="0"/>
              <a:t> </a:t>
            </a:r>
            <a:r>
              <a:rPr lang="vi-VN" dirty="0" err="1"/>
              <a:t>gắn</a:t>
            </a:r>
            <a:r>
              <a:rPr lang="vi-VN" dirty="0"/>
              <a:t> </a:t>
            </a:r>
            <a:r>
              <a:rPr lang="vi-VN" dirty="0" err="1"/>
              <a:t>với</a:t>
            </a:r>
            <a:r>
              <a:rPr lang="vi-VN" dirty="0"/>
              <a:t> </a:t>
            </a:r>
            <a:r>
              <a:rPr lang="vi-VN" dirty="0" err="1"/>
              <a:t>địa</a:t>
            </a:r>
            <a:r>
              <a:rPr lang="vi-VN" dirty="0"/>
              <a:t> phương: </a:t>
            </a:r>
            <a:endParaRPr lang="en-GB" dirty="0"/>
          </a:p>
          <a:p>
            <a:pPr marL="0" indent="0">
              <a:lnSpc>
                <a:spcPct val="150000"/>
              </a:lnSpc>
              <a:buNone/>
            </a:pPr>
            <a:r>
              <a:rPr lang="vi-VN" dirty="0" err="1"/>
              <a:t>Vẽ</a:t>
            </a:r>
            <a:r>
              <a:rPr lang="vi-VN" dirty="0"/>
              <a:t> </a:t>
            </a:r>
            <a:r>
              <a:rPr lang="vi-VN" dirty="0" err="1"/>
              <a:t>áp</a:t>
            </a:r>
            <a:r>
              <a:rPr lang="vi-VN" dirty="0"/>
              <a:t> </a:t>
            </a:r>
            <a:r>
              <a:rPr lang="vi-VN" dirty="0" err="1"/>
              <a:t>phích</a:t>
            </a:r>
            <a:r>
              <a:rPr lang="vi-VN" dirty="0"/>
              <a:t> tuyên </a:t>
            </a:r>
            <a:r>
              <a:rPr lang="vi-VN" dirty="0" err="1"/>
              <a:t>truyền</a:t>
            </a:r>
            <a:r>
              <a:rPr lang="vi-VN" dirty="0"/>
              <a:t> “</a:t>
            </a:r>
            <a:r>
              <a:rPr lang="vi-VN" dirty="0" err="1"/>
              <a:t>Giữ</a:t>
            </a:r>
            <a:r>
              <a:rPr lang="vi-VN" dirty="0"/>
              <a:t> </a:t>
            </a:r>
            <a:r>
              <a:rPr lang="vi-VN" dirty="0" err="1"/>
              <a:t>gìn</a:t>
            </a:r>
            <a:r>
              <a:rPr lang="vi-VN" dirty="0"/>
              <a:t> </a:t>
            </a:r>
            <a:r>
              <a:rPr lang="vi-VN" dirty="0" err="1"/>
              <a:t>cảnh</a:t>
            </a:r>
            <a:r>
              <a:rPr lang="vi-VN" dirty="0"/>
              <a:t> quan xanh – </a:t>
            </a:r>
            <a:r>
              <a:rPr lang="vi-VN" dirty="0" err="1"/>
              <a:t>sạch</a:t>
            </a:r>
            <a:r>
              <a:rPr lang="vi-VN" dirty="0"/>
              <a:t> – </a:t>
            </a:r>
            <a:r>
              <a:rPr lang="vi-VN" dirty="0" err="1"/>
              <a:t>đẹp</a:t>
            </a:r>
            <a:r>
              <a:rPr lang="vi-VN" dirty="0"/>
              <a:t> quê em”.</a:t>
            </a:r>
            <a:r>
              <a:rPr lang="vi-VN" dirty="0" err="1"/>
              <a:t>Tạo</a:t>
            </a:r>
            <a:r>
              <a:rPr lang="vi-VN" dirty="0"/>
              <a:t> mô </a:t>
            </a:r>
            <a:r>
              <a:rPr lang="vi-VN" dirty="0" err="1"/>
              <a:t>hình</a:t>
            </a:r>
            <a:r>
              <a:rPr lang="vi-VN" dirty="0"/>
              <a:t> </a:t>
            </a:r>
            <a:r>
              <a:rPr lang="vi-VN" dirty="0" err="1"/>
              <a:t>chợ</a:t>
            </a:r>
            <a:r>
              <a:rPr lang="vi-VN" dirty="0"/>
              <a:t> quê, </a:t>
            </a:r>
            <a:r>
              <a:rPr lang="vi-VN" dirty="0" err="1"/>
              <a:t>lễ</a:t>
            </a:r>
            <a:r>
              <a:rPr lang="vi-VN" dirty="0"/>
              <a:t> </a:t>
            </a:r>
            <a:r>
              <a:rPr lang="vi-VN" dirty="0" err="1"/>
              <a:t>hội</a:t>
            </a:r>
            <a:r>
              <a:rPr lang="vi-VN" dirty="0"/>
              <a:t> </a:t>
            </a:r>
            <a:r>
              <a:rPr lang="vi-VN" dirty="0" err="1"/>
              <a:t>truyền</a:t>
            </a:r>
            <a:r>
              <a:rPr lang="vi-VN" dirty="0"/>
              <a:t> </a:t>
            </a:r>
            <a:r>
              <a:rPr lang="vi-VN" dirty="0" err="1"/>
              <a:t>thống</a:t>
            </a:r>
            <a:r>
              <a:rPr lang="vi-VN" dirty="0"/>
              <a:t> </a:t>
            </a:r>
            <a:r>
              <a:rPr lang="vi-VN" dirty="0" err="1"/>
              <a:t>bằng</a:t>
            </a:r>
            <a:r>
              <a:rPr lang="vi-VN" dirty="0"/>
              <a:t> </a:t>
            </a:r>
            <a:r>
              <a:rPr lang="vi-VN" dirty="0" err="1"/>
              <a:t>giấy</a:t>
            </a:r>
            <a:r>
              <a:rPr lang="vi-VN" dirty="0"/>
              <a:t> </a:t>
            </a:r>
            <a:r>
              <a:rPr lang="vi-VN" dirty="0" err="1"/>
              <a:t>bìa</a:t>
            </a:r>
            <a:r>
              <a:rPr lang="vi-VN" dirty="0"/>
              <a:t>, </a:t>
            </a:r>
            <a:r>
              <a:rPr lang="vi-VN" dirty="0" err="1"/>
              <a:t>đất</a:t>
            </a:r>
            <a:r>
              <a:rPr lang="vi-VN" dirty="0"/>
              <a:t> </a:t>
            </a:r>
            <a:r>
              <a:rPr lang="vi-VN" dirty="0" err="1"/>
              <a:t>nặn</a:t>
            </a:r>
            <a:r>
              <a:rPr lang="vi-VN" dirty="0"/>
              <a:t>. </a:t>
            </a:r>
            <a:r>
              <a:rPr lang="vi-VN" dirty="0" err="1"/>
              <a:t>Làm</a:t>
            </a:r>
            <a:r>
              <a:rPr lang="vi-VN" dirty="0"/>
              <a:t> </a:t>
            </a:r>
            <a:r>
              <a:rPr lang="vi-VN" dirty="0" err="1"/>
              <a:t>triển</a:t>
            </a:r>
            <a:r>
              <a:rPr lang="vi-VN" dirty="0"/>
              <a:t> </a:t>
            </a:r>
            <a:r>
              <a:rPr lang="vi-VN" dirty="0" err="1"/>
              <a:t>lãm</a:t>
            </a:r>
            <a:r>
              <a:rPr lang="vi-VN" dirty="0"/>
              <a:t> tranh </a:t>
            </a:r>
            <a:r>
              <a:rPr lang="vi-VN" dirty="0" err="1"/>
              <a:t>về</a:t>
            </a:r>
            <a:r>
              <a:rPr lang="vi-VN" dirty="0"/>
              <a:t> “Quê hương em </a:t>
            </a:r>
            <a:r>
              <a:rPr lang="vi-VN" dirty="0" err="1"/>
              <a:t>đổi</a:t>
            </a:r>
            <a:r>
              <a:rPr lang="vi-VN" dirty="0"/>
              <a:t> </a:t>
            </a:r>
            <a:r>
              <a:rPr lang="vi-VN" dirty="0" err="1"/>
              <a:t>mới</a:t>
            </a:r>
            <a:r>
              <a:rPr lang="vi-VN" dirty="0"/>
              <a:t>”.</a:t>
            </a:r>
            <a:endParaRPr lang="en-GB" dirty="0"/>
          </a:p>
          <a:p>
            <a:pPr marL="0" indent="0">
              <a:lnSpc>
                <a:spcPct val="150000"/>
              </a:lnSpc>
              <a:buNone/>
            </a:pPr>
            <a:r>
              <a:rPr lang="vi-VN" i="1" dirty="0">
                <a:solidFill>
                  <a:srgbClr val="FF0000"/>
                </a:solidFill>
              </a:rPr>
              <a:t>c) Phương </a:t>
            </a:r>
            <a:r>
              <a:rPr lang="vi-VN" i="1" dirty="0" err="1">
                <a:solidFill>
                  <a:srgbClr val="FF0000"/>
                </a:solidFill>
              </a:rPr>
              <a:t>pháp</a:t>
            </a:r>
            <a:r>
              <a:rPr lang="vi-VN" i="1" dirty="0">
                <a:solidFill>
                  <a:srgbClr val="FF0000"/>
                </a:solidFill>
              </a:rPr>
              <a:t> </a:t>
            </a:r>
            <a:r>
              <a:rPr lang="vi-VN" i="1" dirty="0" err="1">
                <a:solidFill>
                  <a:srgbClr val="FF0000"/>
                </a:solidFill>
              </a:rPr>
              <a:t>kể</a:t>
            </a:r>
            <a:r>
              <a:rPr lang="vi-VN" i="1" dirty="0">
                <a:solidFill>
                  <a:srgbClr val="FF0000"/>
                </a:solidFill>
              </a:rPr>
              <a:t> </a:t>
            </a:r>
            <a:r>
              <a:rPr lang="vi-VN" i="1" dirty="0" err="1">
                <a:solidFill>
                  <a:srgbClr val="FF0000"/>
                </a:solidFill>
              </a:rPr>
              <a:t>chuyện</a:t>
            </a:r>
            <a:r>
              <a:rPr lang="vi-VN" i="1" dirty="0">
                <a:solidFill>
                  <a:srgbClr val="FF0000"/>
                </a:solidFill>
              </a:rPr>
              <a:t> – </a:t>
            </a:r>
            <a:r>
              <a:rPr lang="vi-VN" i="1" dirty="0" err="1">
                <a:solidFill>
                  <a:srgbClr val="FF0000"/>
                </a:solidFill>
              </a:rPr>
              <a:t>lồng</a:t>
            </a:r>
            <a:r>
              <a:rPr lang="vi-VN" i="1" dirty="0">
                <a:solidFill>
                  <a:srgbClr val="FF0000"/>
                </a:solidFill>
              </a:rPr>
              <a:t> </a:t>
            </a:r>
            <a:r>
              <a:rPr lang="vi-VN" i="1" dirty="0" err="1">
                <a:solidFill>
                  <a:srgbClr val="FF0000"/>
                </a:solidFill>
              </a:rPr>
              <a:t>ghép</a:t>
            </a:r>
            <a:r>
              <a:rPr lang="vi-VN" i="1" dirty="0">
                <a:solidFill>
                  <a:srgbClr val="FF0000"/>
                </a:solidFill>
              </a:rPr>
              <a:t> văn </a:t>
            </a:r>
            <a:r>
              <a:rPr lang="vi-VN" i="1" dirty="0" err="1">
                <a:solidFill>
                  <a:srgbClr val="FF0000"/>
                </a:solidFill>
              </a:rPr>
              <a:t>hóa</a:t>
            </a:r>
            <a:endParaRPr lang="en-GB" i="1" dirty="0">
              <a:solidFill>
                <a:srgbClr val="FF00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vi-VN" dirty="0"/>
              <a:t>GV </a:t>
            </a:r>
            <a:r>
              <a:rPr lang="vi-VN" dirty="0" err="1"/>
              <a:t>kể</a:t>
            </a:r>
            <a:r>
              <a:rPr lang="vi-VN" dirty="0"/>
              <a:t> </a:t>
            </a:r>
            <a:r>
              <a:rPr lang="vi-VN" dirty="0" err="1"/>
              <a:t>chuyện</a:t>
            </a:r>
            <a:r>
              <a:rPr lang="vi-VN" dirty="0"/>
              <a:t> </a:t>
            </a:r>
            <a:r>
              <a:rPr lang="vi-VN" dirty="0" err="1"/>
              <a:t>về</a:t>
            </a:r>
            <a:r>
              <a:rPr lang="vi-VN" dirty="0"/>
              <a:t> tranh Đông </a:t>
            </a:r>
            <a:r>
              <a:rPr lang="vi-VN" dirty="0" err="1"/>
              <a:t>Hồ</a:t>
            </a:r>
            <a:r>
              <a:rPr lang="vi-VN" dirty="0"/>
              <a:t>, tranh </a:t>
            </a:r>
            <a:r>
              <a:rPr lang="vi-VN" dirty="0" err="1"/>
              <a:t>Hàng</a:t>
            </a:r>
            <a:r>
              <a:rPr lang="vi-VN" dirty="0"/>
              <a:t> </a:t>
            </a:r>
            <a:r>
              <a:rPr lang="vi-VN" dirty="0" err="1"/>
              <a:t>Trống</a:t>
            </a:r>
            <a:r>
              <a:rPr lang="vi-VN" dirty="0"/>
              <a:t>, </a:t>
            </a:r>
            <a:r>
              <a:rPr lang="vi-VN" dirty="0" err="1"/>
              <a:t>múa</a:t>
            </a:r>
            <a:r>
              <a:rPr lang="vi-VN" dirty="0"/>
              <a:t> </a:t>
            </a:r>
            <a:r>
              <a:rPr lang="vi-VN" dirty="0" err="1"/>
              <a:t>rối</a:t>
            </a:r>
            <a:r>
              <a:rPr lang="vi-VN" dirty="0"/>
              <a:t> </a:t>
            </a:r>
            <a:r>
              <a:rPr lang="vi-VN" dirty="0" err="1"/>
              <a:t>nước</a:t>
            </a:r>
            <a:r>
              <a:rPr lang="vi-VN" dirty="0"/>
              <a:t>, </a:t>
            </a:r>
            <a:r>
              <a:rPr lang="vi-VN" dirty="0" err="1"/>
              <a:t>lễ</a:t>
            </a:r>
            <a:r>
              <a:rPr lang="vi-VN" dirty="0"/>
              <a:t> </a:t>
            </a:r>
            <a:r>
              <a:rPr lang="vi-VN" dirty="0" err="1"/>
              <a:t>hội</a:t>
            </a:r>
            <a:r>
              <a:rPr lang="vi-VN" dirty="0"/>
              <a:t> </a:t>
            </a:r>
            <a:r>
              <a:rPr lang="vi-VN" dirty="0" err="1"/>
              <a:t>Phủ</a:t>
            </a:r>
            <a:r>
              <a:rPr lang="vi-VN" dirty="0"/>
              <a:t> </a:t>
            </a:r>
            <a:r>
              <a:rPr lang="vi-VN" dirty="0" err="1"/>
              <a:t>Dày</a:t>
            </a:r>
            <a:r>
              <a:rPr lang="vi-VN" dirty="0"/>
              <a:t>, </a:t>
            </a:r>
            <a:r>
              <a:rPr lang="vi-VN" dirty="0" err="1"/>
              <a:t>Đền</a:t>
            </a:r>
            <a:r>
              <a:rPr lang="vi-VN" dirty="0"/>
              <a:t> </a:t>
            </a:r>
            <a:r>
              <a:rPr lang="vi-VN" dirty="0" err="1"/>
              <a:t>Trần</a:t>
            </a:r>
            <a:r>
              <a:rPr lang="vi-VN" dirty="0"/>
              <a:t>, </a:t>
            </a:r>
            <a:r>
              <a:rPr lang="vi-VN" dirty="0" err="1"/>
              <a:t>nghệ</a:t>
            </a:r>
            <a:r>
              <a:rPr lang="vi-VN" dirty="0"/>
              <a:t> </a:t>
            </a:r>
            <a:r>
              <a:rPr lang="vi-VN" dirty="0" err="1"/>
              <a:t>thuật</a:t>
            </a:r>
            <a:r>
              <a:rPr lang="vi-VN" dirty="0"/>
              <a:t> </a:t>
            </a:r>
            <a:r>
              <a:rPr lang="vi-VN" dirty="0" err="1"/>
              <a:t>hát</a:t>
            </a:r>
            <a:r>
              <a:rPr lang="vi-VN" dirty="0"/>
              <a:t> </a:t>
            </a:r>
            <a:r>
              <a:rPr lang="vi-VN" dirty="0" err="1"/>
              <a:t>chầu</a:t>
            </a:r>
            <a:r>
              <a:rPr lang="vi-VN" dirty="0"/>
              <a:t> văn </a:t>
            </a:r>
            <a:r>
              <a:rPr lang="vi-VN" dirty="0" err="1"/>
              <a:t>gắn</a:t>
            </a:r>
            <a:r>
              <a:rPr lang="vi-VN" dirty="0"/>
              <a:t> </a:t>
            </a:r>
            <a:r>
              <a:rPr lang="vi-VN" dirty="0" err="1"/>
              <a:t>với</a:t>
            </a:r>
            <a:r>
              <a:rPr lang="vi-VN" dirty="0"/>
              <a:t> </a:t>
            </a:r>
            <a:r>
              <a:rPr lang="vi-VN" dirty="0" err="1"/>
              <a:t>tín</a:t>
            </a:r>
            <a:r>
              <a:rPr lang="vi-VN" dirty="0"/>
              <a:t> </a:t>
            </a:r>
            <a:r>
              <a:rPr lang="vi-VN" dirty="0" err="1"/>
              <a:t>ngưỡng</a:t>
            </a:r>
            <a:r>
              <a:rPr lang="vi-VN" dirty="0"/>
              <a:t> </a:t>
            </a:r>
            <a:r>
              <a:rPr lang="vi-VN" dirty="0" err="1"/>
              <a:t>thờ</a:t>
            </a:r>
            <a:r>
              <a:rPr lang="vi-VN" dirty="0"/>
              <a:t> </a:t>
            </a:r>
            <a:r>
              <a:rPr lang="vi-VN" dirty="0" err="1"/>
              <a:t>Mẫu</a:t>
            </a:r>
            <a:r>
              <a:rPr lang="vi-VN" dirty="0"/>
              <a:t>… </a:t>
            </a:r>
            <a:r>
              <a:rPr lang="vi-VN" dirty="0" err="1"/>
              <a:t>rồi</a:t>
            </a:r>
            <a:r>
              <a:rPr lang="vi-VN" dirty="0"/>
              <a:t> cho HS </a:t>
            </a:r>
            <a:r>
              <a:rPr lang="vi-VN" dirty="0" err="1"/>
              <a:t>vẽ</a:t>
            </a:r>
            <a:r>
              <a:rPr lang="vi-VN" dirty="0"/>
              <a:t> theo </a:t>
            </a:r>
            <a:r>
              <a:rPr lang="vi-VN" dirty="0" err="1"/>
              <a:t>trí</a:t>
            </a:r>
            <a:r>
              <a:rPr lang="vi-VN" dirty="0"/>
              <a:t> </a:t>
            </a:r>
            <a:r>
              <a:rPr lang="vi-VN" dirty="0" err="1"/>
              <a:t>tưởng</a:t>
            </a:r>
            <a:r>
              <a:rPr lang="vi-VN" dirty="0"/>
              <a:t> </a:t>
            </a:r>
            <a:r>
              <a:rPr lang="vi-VN" dirty="0" err="1"/>
              <a:t>tượng</a:t>
            </a:r>
            <a:r>
              <a:rPr lang="vi-VN" dirty="0"/>
              <a:t>. </a:t>
            </a:r>
            <a:r>
              <a:rPr lang="vi-VN" dirty="0" err="1"/>
              <a:t>Khuyến</a:t>
            </a:r>
            <a:r>
              <a:rPr lang="vi-VN" dirty="0"/>
              <a:t> </a:t>
            </a:r>
            <a:r>
              <a:rPr lang="vi-VN" dirty="0" err="1"/>
              <a:t>khích</a:t>
            </a:r>
            <a:r>
              <a:rPr lang="vi-VN" dirty="0"/>
              <a:t> HS sưu </a:t>
            </a:r>
            <a:r>
              <a:rPr lang="vi-VN" dirty="0" err="1"/>
              <a:t>tầm</a:t>
            </a:r>
            <a:r>
              <a:rPr lang="vi-VN" dirty="0"/>
              <a:t> </a:t>
            </a:r>
            <a:r>
              <a:rPr lang="vi-VN" dirty="0" err="1"/>
              <a:t>hình</a:t>
            </a:r>
            <a:r>
              <a:rPr lang="vi-VN" dirty="0"/>
              <a:t> </a:t>
            </a:r>
            <a:r>
              <a:rPr lang="vi-VN" dirty="0" err="1"/>
              <a:t>ảnh</a:t>
            </a:r>
            <a:r>
              <a:rPr lang="vi-VN" dirty="0"/>
              <a:t>, </a:t>
            </a:r>
            <a:r>
              <a:rPr lang="vi-VN" dirty="0" err="1"/>
              <a:t>đồ</a:t>
            </a:r>
            <a:r>
              <a:rPr lang="vi-VN" dirty="0"/>
              <a:t> </a:t>
            </a:r>
            <a:r>
              <a:rPr lang="vi-VN" dirty="0" err="1"/>
              <a:t>vật</a:t>
            </a:r>
            <a:r>
              <a:rPr lang="vi-VN" dirty="0"/>
              <a:t> </a:t>
            </a:r>
            <a:r>
              <a:rPr lang="vi-VN" dirty="0" err="1"/>
              <a:t>địa</a:t>
            </a:r>
            <a:r>
              <a:rPr lang="vi-VN" dirty="0"/>
              <a:t> phương mang </a:t>
            </a:r>
            <a:r>
              <a:rPr lang="vi-VN" dirty="0" err="1"/>
              <a:t>đến</a:t>
            </a:r>
            <a:r>
              <a:rPr lang="vi-VN" dirty="0"/>
              <a:t> </a:t>
            </a:r>
            <a:r>
              <a:rPr lang="vi-VN" dirty="0" err="1"/>
              <a:t>lớp</a:t>
            </a:r>
            <a:r>
              <a:rPr lang="vi-VN" dirty="0"/>
              <a:t> chia </a:t>
            </a:r>
            <a:r>
              <a:rPr lang="vi-VN" dirty="0" err="1"/>
              <a:t>sẻ</a:t>
            </a:r>
            <a:r>
              <a:rPr lang="vi-VN" dirty="0"/>
              <a:t>.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6441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F105F8B5-2EB7-409F-A5A0-2F9552FED4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4134" y="1051199"/>
            <a:ext cx="8596668" cy="51932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vi-VN" sz="2000" i="1" dirty="0">
                <a:solidFill>
                  <a:srgbClr val="FF0000"/>
                </a:solidFill>
              </a:rPr>
              <a:t>d) Phương </a:t>
            </a:r>
            <a:r>
              <a:rPr lang="vi-VN" sz="2000" i="1" dirty="0" err="1">
                <a:solidFill>
                  <a:srgbClr val="FF0000"/>
                </a:solidFill>
              </a:rPr>
              <a:t>pháp</a:t>
            </a:r>
            <a:r>
              <a:rPr lang="vi-VN" sz="2000" i="1" dirty="0">
                <a:solidFill>
                  <a:srgbClr val="FF0000"/>
                </a:solidFill>
              </a:rPr>
              <a:t> </a:t>
            </a:r>
            <a:r>
              <a:rPr lang="vi-VN" sz="2000" i="1" dirty="0" err="1">
                <a:solidFill>
                  <a:srgbClr val="FF0000"/>
                </a:solidFill>
              </a:rPr>
              <a:t>thảo</a:t>
            </a:r>
            <a:r>
              <a:rPr lang="vi-VN" sz="2000" i="1" dirty="0">
                <a:solidFill>
                  <a:srgbClr val="FF0000"/>
                </a:solidFill>
              </a:rPr>
              <a:t> </a:t>
            </a:r>
            <a:r>
              <a:rPr lang="vi-VN" sz="2000" i="1" dirty="0" err="1">
                <a:solidFill>
                  <a:srgbClr val="FF0000"/>
                </a:solidFill>
              </a:rPr>
              <a:t>luận</a:t>
            </a:r>
            <a:r>
              <a:rPr lang="vi-VN" sz="2000" i="1" dirty="0">
                <a:solidFill>
                  <a:srgbClr val="FF0000"/>
                </a:solidFill>
              </a:rPr>
              <a:t> – </a:t>
            </a:r>
            <a:r>
              <a:rPr lang="vi-VN" sz="2000" i="1" dirty="0" err="1">
                <a:solidFill>
                  <a:srgbClr val="FF0000"/>
                </a:solidFill>
              </a:rPr>
              <a:t>hợp</a:t>
            </a:r>
            <a:r>
              <a:rPr lang="vi-VN" sz="2000" i="1" dirty="0">
                <a:solidFill>
                  <a:srgbClr val="FF0000"/>
                </a:solidFill>
              </a:rPr>
              <a:t> </a:t>
            </a:r>
            <a:r>
              <a:rPr lang="vi-VN" sz="2000" i="1" dirty="0" err="1">
                <a:solidFill>
                  <a:srgbClr val="FF0000"/>
                </a:solidFill>
              </a:rPr>
              <a:t>tác</a:t>
            </a:r>
            <a:r>
              <a:rPr lang="vi-VN" sz="2000" i="1" dirty="0">
                <a:solidFill>
                  <a:srgbClr val="FF0000"/>
                </a:solidFill>
              </a:rPr>
              <a:t> </a:t>
            </a:r>
            <a:r>
              <a:rPr lang="vi-VN" sz="2000" i="1" dirty="0" err="1">
                <a:solidFill>
                  <a:srgbClr val="FF0000"/>
                </a:solidFill>
              </a:rPr>
              <a:t>nhóm</a:t>
            </a:r>
            <a:endParaRPr lang="en-GB" sz="20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vi-VN" sz="2000" dirty="0"/>
              <a:t>HS </a:t>
            </a:r>
            <a:r>
              <a:rPr lang="vi-VN" sz="2000" dirty="0" err="1"/>
              <a:t>thảo</a:t>
            </a:r>
            <a:r>
              <a:rPr lang="vi-VN" sz="2000" dirty="0"/>
              <a:t> </a:t>
            </a:r>
            <a:r>
              <a:rPr lang="vi-VN" sz="2000" dirty="0" err="1"/>
              <a:t>luận</a:t>
            </a:r>
            <a:r>
              <a:rPr lang="vi-VN" sz="2000" dirty="0"/>
              <a:t> </a:t>
            </a:r>
            <a:r>
              <a:rPr lang="vi-VN" sz="2000" dirty="0" err="1"/>
              <a:t>nhóm</a:t>
            </a:r>
            <a:r>
              <a:rPr lang="vi-VN" sz="2000" dirty="0"/>
              <a:t> </a:t>
            </a:r>
            <a:r>
              <a:rPr lang="vi-VN" sz="2000" dirty="0" err="1"/>
              <a:t>về</a:t>
            </a:r>
            <a:r>
              <a:rPr lang="vi-VN" sz="2000" dirty="0"/>
              <a:t> </a:t>
            </a:r>
            <a:r>
              <a:rPr lang="vi-VN" sz="2000" dirty="0" err="1"/>
              <a:t>biểu</a:t>
            </a:r>
            <a:r>
              <a:rPr lang="vi-VN" sz="2000" dirty="0"/>
              <a:t> </a:t>
            </a:r>
            <a:r>
              <a:rPr lang="vi-VN" sz="2000" dirty="0" err="1"/>
              <a:t>tượng</a:t>
            </a:r>
            <a:r>
              <a:rPr lang="vi-VN" sz="2000" dirty="0"/>
              <a:t> văn </a:t>
            </a:r>
            <a:r>
              <a:rPr lang="vi-VN" sz="2000" dirty="0" err="1"/>
              <a:t>hóa</a:t>
            </a:r>
            <a:r>
              <a:rPr lang="vi-VN" sz="2000" dirty="0"/>
              <a:t> </a:t>
            </a:r>
            <a:r>
              <a:rPr lang="vi-VN" sz="2000" dirty="0" err="1"/>
              <a:t>địa</a:t>
            </a:r>
            <a:r>
              <a:rPr lang="vi-VN" sz="2000" dirty="0"/>
              <a:t> phương (</a:t>
            </a:r>
            <a:r>
              <a:rPr lang="vi-VN" sz="2000" dirty="0" err="1"/>
              <a:t>Phủ</a:t>
            </a:r>
            <a:r>
              <a:rPr lang="vi-VN" sz="2000" dirty="0"/>
              <a:t> </a:t>
            </a:r>
            <a:r>
              <a:rPr lang="vi-VN" sz="2000" dirty="0" err="1"/>
              <a:t>Dày</a:t>
            </a:r>
            <a:r>
              <a:rPr lang="vi-VN" sz="2000" dirty="0"/>
              <a:t>, </a:t>
            </a:r>
            <a:r>
              <a:rPr lang="vi-VN" sz="2000" dirty="0" err="1"/>
              <a:t>cố</a:t>
            </a:r>
            <a:r>
              <a:rPr lang="vi-VN" sz="2000" dirty="0"/>
              <a:t> đô Hoa Lư, </a:t>
            </a:r>
            <a:r>
              <a:rPr lang="vi-VN" sz="2000" dirty="0" err="1"/>
              <a:t>Tràng</a:t>
            </a:r>
            <a:r>
              <a:rPr lang="vi-VN" sz="2000" dirty="0"/>
              <a:t> An, </a:t>
            </a:r>
            <a:r>
              <a:rPr lang="vi-VN" sz="2000" dirty="0" err="1"/>
              <a:t>lễ</a:t>
            </a:r>
            <a:r>
              <a:rPr lang="vi-VN" sz="2000" dirty="0"/>
              <a:t> </a:t>
            </a:r>
            <a:r>
              <a:rPr lang="vi-VN" sz="2000" dirty="0" err="1"/>
              <a:t>hội</a:t>
            </a:r>
            <a:r>
              <a:rPr lang="vi-VN" sz="2000" dirty="0"/>
              <a:t> </a:t>
            </a:r>
            <a:r>
              <a:rPr lang="vi-VN" sz="2000" dirty="0" err="1"/>
              <a:t>đền</a:t>
            </a:r>
            <a:r>
              <a:rPr lang="vi-VN" sz="2000" dirty="0"/>
              <a:t> vua Đinh – Lê…).Sau </a:t>
            </a:r>
            <a:r>
              <a:rPr lang="vi-VN" sz="2000" dirty="0" err="1"/>
              <a:t>đó</a:t>
            </a:r>
            <a:r>
              <a:rPr lang="vi-VN" sz="2000" dirty="0"/>
              <a:t>, </a:t>
            </a:r>
            <a:r>
              <a:rPr lang="vi-VN" sz="2000" dirty="0" err="1"/>
              <a:t>nhóm</a:t>
            </a:r>
            <a:r>
              <a:rPr lang="vi-VN" sz="2000" dirty="0"/>
              <a:t> </a:t>
            </a:r>
            <a:r>
              <a:rPr lang="vi-VN" sz="2000" dirty="0" err="1"/>
              <a:t>thiết</a:t>
            </a:r>
            <a:r>
              <a:rPr lang="vi-VN" sz="2000" dirty="0"/>
              <a:t> </a:t>
            </a:r>
            <a:r>
              <a:rPr lang="vi-VN" sz="2000" dirty="0" err="1"/>
              <a:t>kế</a:t>
            </a:r>
            <a:r>
              <a:rPr lang="vi-VN" sz="2000" dirty="0"/>
              <a:t> </a:t>
            </a:r>
            <a:r>
              <a:rPr lang="vi-VN" sz="2000" dirty="0" err="1"/>
              <a:t>bức</a:t>
            </a:r>
            <a:r>
              <a:rPr lang="vi-VN" sz="2000" dirty="0"/>
              <a:t> tranh </a:t>
            </a:r>
            <a:r>
              <a:rPr lang="vi-VN" sz="2000" dirty="0" err="1"/>
              <a:t>tập</a:t>
            </a:r>
            <a:r>
              <a:rPr lang="vi-VN" sz="2000" dirty="0"/>
              <a:t> </a:t>
            </a:r>
            <a:r>
              <a:rPr lang="vi-VN" sz="2000" dirty="0" err="1"/>
              <a:t>thể</a:t>
            </a:r>
            <a:r>
              <a:rPr lang="vi-VN" sz="2000" dirty="0"/>
              <a:t> </a:t>
            </a:r>
            <a:r>
              <a:rPr lang="vi-VN" sz="2000" dirty="0" err="1"/>
              <a:t>hoặc</a:t>
            </a:r>
            <a:r>
              <a:rPr lang="vi-VN" sz="2000" dirty="0"/>
              <a:t> tranh </a:t>
            </a:r>
            <a:r>
              <a:rPr lang="vi-VN" sz="2000" dirty="0" err="1"/>
              <a:t>cổ</a:t>
            </a:r>
            <a:r>
              <a:rPr lang="vi-VN" sz="2000" dirty="0"/>
              <a:t> </a:t>
            </a:r>
            <a:r>
              <a:rPr lang="vi-VN" sz="2000" dirty="0" err="1"/>
              <a:t>động</a:t>
            </a:r>
            <a:r>
              <a:rPr lang="vi-VN" sz="2000" dirty="0"/>
              <a:t>.</a:t>
            </a:r>
          </a:p>
          <a:p>
            <a:pPr marL="0" indent="0">
              <a:buNone/>
            </a:pPr>
            <a:r>
              <a:rPr lang="vi-VN" sz="2000" i="1" dirty="0">
                <a:solidFill>
                  <a:srgbClr val="FF0000"/>
                </a:solidFill>
              </a:rPr>
              <a:t>e) Phương </a:t>
            </a:r>
            <a:r>
              <a:rPr lang="vi-VN" sz="2000" i="1" dirty="0" err="1">
                <a:solidFill>
                  <a:srgbClr val="FF0000"/>
                </a:solidFill>
              </a:rPr>
              <a:t>pháp</a:t>
            </a:r>
            <a:r>
              <a:rPr lang="vi-VN" sz="2000" i="1" dirty="0">
                <a:solidFill>
                  <a:srgbClr val="FF0000"/>
                </a:solidFill>
              </a:rPr>
              <a:t> </a:t>
            </a:r>
            <a:r>
              <a:rPr lang="vi-VN" sz="2000" i="1" dirty="0" err="1">
                <a:solidFill>
                  <a:srgbClr val="FF0000"/>
                </a:solidFill>
              </a:rPr>
              <a:t>tích</a:t>
            </a:r>
            <a:r>
              <a:rPr lang="vi-VN" sz="2000" i="1" dirty="0">
                <a:solidFill>
                  <a:srgbClr val="FF0000"/>
                </a:solidFill>
              </a:rPr>
              <a:t> </a:t>
            </a:r>
            <a:r>
              <a:rPr lang="vi-VN" sz="2000" i="1" dirty="0" err="1">
                <a:solidFill>
                  <a:srgbClr val="FF0000"/>
                </a:solidFill>
              </a:rPr>
              <a:t>hợp</a:t>
            </a:r>
            <a:r>
              <a:rPr lang="vi-VN" sz="2000" i="1" dirty="0">
                <a:solidFill>
                  <a:srgbClr val="FF0000"/>
                </a:solidFill>
              </a:rPr>
              <a:t> liên môn</a:t>
            </a:r>
            <a:endParaRPr lang="en-GB" sz="20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vi-VN" sz="2000" dirty="0" err="1"/>
              <a:t>Kết</a:t>
            </a:r>
            <a:r>
              <a:rPr lang="vi-VN" sz="2000" dirty="0"/>
              <a:t> </a:t>
            </a:r>
            <a:r>
              <a:rPr lang="vi-VN" sz="2000" dirty="0" err="1"/>
              <a:t>hợp</a:t>
            </a:r>
            <a:r>
              <a:rPr lang="vi-VN" sz="2000" dirty="0"/>
              <a:t> </a:t>
            </a:r>
            <a:r>
              <a:rPr lang="vi-VN" sz="2000" dirty="0" err="1"/>
              <a:t>với</a:t>
            </a:r>
            <a:r>
              <a:rPr lang="vi-VN" sz="2000" dirty="0"/>
              <a:t> môn </a:t>
            </a:r>
            <a:r>
              <a:rPr lang="vi-VN" sz="2000" dirty="0" err="1"/>
              <a:t>Lịch</a:t>
            </a:r>
            <a:r>
              <a:rPr lang="vi-VN" sz="2000" dirty="0"/>
              <a:t> </a:t>
            </a:r>
            <a:r>
              <a:rPr lang="vi-VN" sz="2000" dirty="0" err="1"/>
              <a:t>sử</a:t>
            </a:r>
            <a:r>
              <a:rPr lang="vi-VN" sz="2000" dirty="0"/>
              <a:t> – </a:t>
            </a:r>
            <a:r>
              <a:rPr lang="vi-VN" sz="2000" dirty="0" err="1"/>
              <a:t>Địa</a:t>
            </a:r>
            <a:r>
              <a:rPr lang="vi-VN" sz="2000" dirty="0"/>
              <a:t> </a:t>
            </a:r>
            <a:r>
              <a:rPr lang="vi-VN" sz="2000" dirty="0" err="1"/>
              <a:t>lý</a:t>
            </a:r>
            <a:r>
              <a:rPr lang="vi-VN" sz="2000" dirty="0"/>
              <a:t>: </a:t>
            </a:r>
            <a:r>
              <a:rPr lang="vi-VN" sz="2000" dirty="0" err="1"/>
              <a:t>Vẽ</a:t>
            </a:r>
            <a:r>
              <a:rPr lang="vi-VN" sz="2000" dirty="0"/>
              <a:t> </a:t>
            </a:r>
            <a:r>
              <a:rPr lang="vi-VN" sz="2000" dirty="0" err="1"/>
              <a:t>về</a:t>
            </a:r>
            <a:r>
              <a:rPr lang="vi-VN" sz="2000" dirty="0"/>
              <a:t> danh lam </a:t>
            </a:r>
            <a:r>
              <a:rPr lang="vi-VN" sz="2000" dirty="0" err="1"/>
              <a:t>thắng</a:t>
            </a:r>
            <a:r>
              <a:rPr lang="vi-VN" sz="2000" dirty="0"/>
              <a:t> </a:t>
            </a:r>
            <a:r>
              <a:rPr lang="vi-VN" sz="2000" dirty="0" err="1"/>
              <a:t>cảnh</a:t>
            </a:r>
            <a:r>
              <a:rPr lang="vi-VN" sz="2000" dirty="0"/>
              <a:t> quê hương.</a:t>
            </a:r>
            <a:endParaRPr lang="en-GB" sz="2000" dirty="0"/>
          </a:p>
          <a:p>
            <a:pPr marL="0" indent="0">
              <a:buNone/>
            </a:pPr>
            <a:r>
              <a:rPr lang="vi-VN" sz="2000" dirty="0" err="1"/>
              <a:t>Kết</a:t>
            </a:r>
            <a:r>
              <a:rPr lang="vi-VN" sz="2000" dirty="0"/>
              <a:t> </a:t>
            </a:r>
            <a:r>
              <a:rPr lang="vi-VN" sz="2000" dirty="0" err="1"/>
              <a:t>hợp</a:t>
            </a:r>
            <a:r>
              <a:rPr lang="vi-VN" sz="2000" dirty="0"/>
              <a:t> </a:t>
            </a:r>
            <a:r>
              <a:rPr lang="vi-VN" sz="2000" dirty="0" err="1"/>
              <a:t>với</a:t>
            </a:r>
            <a:r>
              <a:rPr lang="vi-VN" sz="2000" dirty="0"/>
              <a:t> môn </a:t>
            </a:r>
            <a:r>
              <a:rPr lang="vi-VN" sz="2000" dirty="0" err="1"/>
              <a:t>Đạo</a:t>
            </a:r>
            <a:r>
              <a:rPr lang="vi-VN" sz="2000" dirty="0"/>
              <a:t> </a:t>
            </a:r>
            <a:r>
              <a:rPr lang="vi-VN" sz="2000" dirty="0" err="1"/>
              <a:t>đức</a:t>
            </a:r>
            <a:r>
              <a:rPr lang="vi-VN" sz="2000" dirty="0"/>
              <a:t>: </a:t>
            </a:r>
            <a:r>
              <a:rPr lang="vi-VN" sz="2000" dirty="0" err="1"/>
              <a:t>Vẽ</a:t>
            </a:r>
            <a:r>
              <a:rPr lang="vi-VN" sz="2000" dirty="0"/>
              <a:t> tranh </a:t>
            </a:r>
            <a:r>
              <a:rPr lang="vi-VN" sz="2000" dirty="0" err="1"/>
              <a:t>bảo</a:t>
            </a:r>
            <a:r>
              <a:rPr lang="vi-VN" sz="2000" dirty="0"/>
              <a:t> </a:t>
            </a:r>
            <a:r>
              <a:rPr lang="vi-VN" sz="2000" dirty="0" err="1"/>
              <a:t>vệ</a:t>
            </a:r>
            <a:r>
              <a:rPr lang="vi-VN" sz="2000" dirty="0"/>
              <a:t> môi </a:t>
            </a:r>
            <a:r>
              <a:rPr lang="vi-VN" sz="2000" dirty="0" err="1"/>
              <a:t>trường</a:t>
            </a:r>
            <a:r>
              <a:rPr lang="vi-VN" sz="2000" dirty="0"/>
              <a:t>, </a:t>
            </a:r>
            <a:r>
              <a:rPr lang="vi-VN" sz="2000" dirty="0" err="1"/>
              <a:t>giữ</a:t>
            </a:r>
            <a:r>
              <a:rPr lang="vi-VN" sz="2000" dirty="0"/>
              <a:t> </a:t>
            </a:r>
            <a:r>
              <a:rPr lang="vi-VN" sz="2000" dirty="0" err="1"/>
              <a:t>gìn</a:t>
            </a:r>
            <a:r>
              <a:rPr lang="vi-VN" sz="2000" dirty="0"/>
              <a:t> di </a:t>
            </a:r>
            <a:r>
              <a:rPr lang="vi-VN" sz="2000" dirty="0" err="1"/>
              <a:t>sản</a:t>
            </a:r>
            <a:r>
              <a:rPr lang="vi-VN" sz="2000" dirty="0"/>
              <a:t>.</a:t>
            </a:r>
            <a:endParaRPr lang="en-GB" sz="2000" dirty="0"/>
          </a:p>
          <a:p>
            <a:pPr marL="0" indent="0">
              <a:buNone/>
            </a:pPr>
            <a:r>
              <a:rPr lang="vi-VN" sz="2000" dirty="0" err="1"/>
              <a:t>Kết</a:t>
            </a:r>
            <a:r>
              <a:rPr lang="vi-VN" sz="2000" dirty="0"/>
              <a:t> </a:t>
            </a:r>
            <a:r>
              <a:rPr lang="vi-VN" sz="2000" dirty="0" err="1"/>
              <a:t>hợp</a:t>
            </a:r>
            <a:r>
              <a:rPr lang="vi-VN" sz="2000" dirty="0"/>
              <a:t> </a:t>
            </a:r>
            <a:r>
              <a:rPr lang="vi-VN" sz="2000" dirty="0" err="1"/>
              <a:t>với</a:t>
            </a:r>
            <a:r>
              <a:rPr lang="vi-VN" sz="2000" dirty="0"/>
              <a:t> môn Âm </a:t>
            </a:r>
            <a:r>
              <a:rPr lang="vi-VN" sz="2000" dirty="0" err="1"/>
              <a:t>nhạc</a:t>
            </a:r>
            <a:r>
              <a:rPr lang="vi-VN" sz="2000" dirty="0"/>
              <a:t>: </a:t>
            </a:r>
            <a:r>
              <a:rPr lang="vi-VN" sz="2000" dirty="0" err="1"/>
              <a:t>Vẽ</a:t>
            </a:r>
            <a:r>
              <a:rPr lang="vi-VN" sz="2000" dirty="0"/>
              <a:t> minh </a:t>
            </a:r>
            <a:r>
              <a:rPr lang="vi-VN" sz="2000" dirty="0" err="1"/>
              <a:t>họa</a:t>
            </a:r>
            <a:r>
              <a:rPr lang="vi-VN" sz="2000" dirty="0"/>
              <a:t> </a:t>
            </a:r>
            <a:r>
              <a:rPr lang="vi-VN" sz="2000" dirty="0" err="1"/>
              <a:t>bài</a:t>
            </a:r>
            <a:r>
              <a:rPr lang="vi-VN" sz="2000" dirty="0"/>
              <a:t> </a:t>
            </a:r>
            <a:r>
              <a:rPr lang="vi-VN" sz="2000" dirty="0" err="1"/>
              <a:t>hát</a:t>
            </a:r>
            <a:r>
              <a:rPr lang="vi-VN" sz="2000" dirty="0"/>
              <a:t> dân ca </a:t>
            </a:r>
            <a:r>
              <a:rPr lang="vi-VN" sz="2000" dirty="0" err="1"/>
              <a:t>địa</a:t>
            </a:r>
            <a:r>
              <a:rPr lang="vi-VN" sz="2000" dirty="0"/>
              <a:t> phương.</a:t>
            </a:r>
            <a:endParaRPr lang="en-GB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075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hương diện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634</TotalTime>
  <Words>2567</Words>
  <Application>Microsoft Office PowerPoint</Application>
  <PresentationFormat>Màn hình rộng</PresentationFormat>
  <Paragraphs>164</Paragraphs>
  <Slides>22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8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22</vt:i4>
      </vt:variant>
    </vt:vector>
  </HeadingPairs>
  <TitlesOfParts>
    <vt:vector size="31" baseType="lpstr">
      <vt:lpstr>Arial</vt:lpstr>
      <vt:lpstr>Calibri</vt:lpstr>
      <vt:lpstr>SegoeuiPc</vt:lpstr>
      <vt:lpstr>Tahoma</vt:lpstr>
      <vt:lpstr>Times New Roman</vt:lpstr>
      <vt:lpstr>Trebuchet MS</vt:lpstr>
      <vt:lpstr>UTM Avo</vt:lpstr>
      <vt:lpstr>Wingdings 3</vt:lpstr>
      <vt:lpstr>Phương diện</vt:lpstr>
      <vt:lpstr>Bản trình bày PowerPoint</vt:lpstr>
      <vt:lpstr>NỘI DUNG 1: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2. Phương pháp tích hợp GDĐP cụ thể với môn Âm nhạc</vt:lpstr>
      <vt:lpstr>Bản trình bày PowerPoint</vt:lpstr>
      <vt:lpstr>III. Phương pháp dạy học tích hợp STEM trong dạy học Âm nhạc, Mỹ thuật:</vt:lpstr>
      <vt:lpstr>Bản trình bày PowerPoint</vt:lpstr>
      <vt:lpstr>Bản trình bày PowerPoint</vt:lpstr>
      <vt:lpstr>Bản trình bày PowerPoint</vt:lpstr>
      <vt:lpstr>4. Tích hợp GD STEM trong dạy học Âm nhạc qua các hoạt động: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Lan Anh Phạm</dc:creator>
  <cp:lastModifiedBy>Lan Anh Phạm</cp:lastModifiedBy>
  <cp:revision>69</cp:revision>
  <dcterms:created xsi:type="dcterms:W3CDTF">2025-08-17T13:02:06Z</dcterms:created>
  <dcterms:modified xsi:type="dcterms:W3CDTF">2025-08-25T16:45:27Z</dcterms:modified>
</cp:coreProperties>
</file>