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6" r:id="rId2"/>
    <p:sldId id="267" r:id="rId3"/>
    <p:sldId id="256" r:id="rId4"/>
    <p:sldId id="268" r:id="rId5"/>
    <p:sldId id="257" r:id="rId6"/>
    <p:sldId id="270" r:id="rId7"/>
    <p:sldId id="271" r:id="rId8"/>
    <p:sldId id="272" r:id="rId9"/>
    <p:sldId id="273" r:id="rId10"/>
    <p:sldId id="274" r:id="rId11"/>
    <p:sldId id="262" r:id="rId12"/>
    <p:sldId id="275" r:id="rId13"/>
    <p:sldId id="276" r:id="rId14"/>
    <p:sldId id="277" r:id="rId15"/>
    <p:sldId id="278" r:id="rId16"/>
    <p:sldId id="280" r:id="rId17"/>
    <p:sldId id="279" r:id="rId18"/>
    <p:sldId id="281" r:id="rId19"/>
    <p:sldId id="282" r:id="rId20"/>
    <p:sldId id="283" r:id="rId21"/>
    <p:sldId id="258" r:id="rId22"/>
    <p:sldId id="265" r:id="rId23"/>
  </p:sldIdLst>
  <p:sldSz cx="18288000" cy="10287000"/>
  <p:notesSz cx="6858000" cy="9144000"/>
  <p:embeddedFontLst>
    <p:embeddedFont>
      <p:font typeface="Calibri" panose="020F0502020204030204" pitchFamily="34"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6" autoAdjust="0"/>
    <p:restoredTop sz="94862" autoAdjust="0"/>
  </p:normalViewPr>
  <p:slideViewPr>
    <p:cSldViewPr>
      <p:cViewPr varScale="1">
        <p:scale>
          <a:sx n="60" d="100"/>
          <a:sy n="60" d="100"/>
        </p:scale>
        <p:origin x="200" y="5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8/22/24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813" y="-2057400"/>
            <a:ext cx="3877654" cy="3771900"/>
          </a:xfrm>
          <a:custGeom>
            <a:avLst/>
            <a:gdLst/>
            <a:ahLst/>
            <a:cxnLst/>
            <a:rect l="l" t="t" r="r" b="b"/>
            <a:pathLst>
              <a:path w="4230168" h="4114800">
                <a:moveTo>
                  <a:pt x="0" y="0"/>
                </a:moveTo>
                <a:lnTo>
                  <a:pt x="4230168" y="0"/>
                </a:lnTo>
                <a:lnTo>
                  <a:pt x="4230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grpSp>
        <p:nvGrpSpPr>
          <p:cNvPr id="3" name="Group 3"/>
          <p:cNvGrpSpPr/>
          <p:nvPr/>
        </p:nvGrpSpPr>
        <p:grpSpPr>
          <a:xfrm>
            <a:off x="0" y="10049083"/>
            <a:ext cx="16172916" cy="237917"/>
            <a:chOff x="0" y="0"/>
            <a:chExt cx="4259533" cy="62661"/>
          </a:xfrm>
        </p:grpSpPr>
        <p:sp>
          <p:nvSpPr>
            <p:cNvPr id="4" name="Freeform 4"/>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txBody>
            <a:bodyPr/>
            <a:lstStyle/>
            <a:p>
              <a:endParaRPr lang="en-VN"/>
            </a:p>
          </p:txBody>
        </p:sp>
        <p:sp>
          <p:nvSpPr>
            <p:cNvPr id="5" name="TextBox 5"/>
            <p:cNvSpPr txBox="1"/>
            <p:nvPr/>
          </p:nvSpPr>
          <p:spPr>
            <a:xfrm>
              <a:off x="0" y="-38100"/>
              <a:ext cx="4259533" cy="10076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14" name="Freeform 14"/>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16" name="TextBox 16"/>
          <p:cNvSpPr txBox="1"/>
          <p:nvPr/>
        </p:nvSpPr>
        <p:spPr>
          <a:xfrm>
            <a:off x="3352800" y="1064758"/>
            <a:ext cx="12683519" cy="5311839"/>
          </a:xfrm>
          <a:prstGeom prst="rect">
            <a:avLst/>
          </a:prstGeom>
        </p:spPr>
        <p:txBody>
          <a:bodyPr wrap="square" lIns="0" tIns="0" rIns="0" bIns="0" rtlCol="0" anchor="t">
            <a:spAutoFit/>
          </a:bodyPr>
          <a:lstStyle/>
          <a:p>
            <a:pPr algn="ctr">
              <a:lnSpc>
                <a:spcPct val="150000"/>
              </a:lnSpc>
            </a:pPr>
            <a:r>
              <a:rPr lang="vi-VN" sz="8000" b="1" dirty="0">
                <a:solidFill>
                  <a:schemeClr val="accent6">
                    <a:lumMod val="75000"/>
                  </a:schemeClr>
                </a:solidFill>
                <a:latin typeface="Arial" panose="020B0604020202020204" pitchFamily="34" charset="0"/>
                <a:cs typeface="Arial" panose="020B0604020202020204" pitchFamily="34" charset="0"/>
              </a:rPr>
              <a:t>NHIỆT LIỆT CHÀO MỪNG CÁC EM ĐẾN VỚI </a:t>
            </a:r>
          </a:p>
          <a:p>
            <a:pPr algn="ctr">
              <a:lnSpc>
                <a:spcPct val="150000"/>
              </a:lnSpc>
            </a:pPr>
            <a:r>
              <a:rPr lang="vi-VN" sz="8000" b="1" dirty="0">
                <a:solidFill>
                  <a:schemeClr val="accent6">
                    <a:lumMod val="75000"/>
                  </a:schemeClr>
                </a:solidFill>
                <a:latin typeface="Arial" panose="020B0604020202020204" pitchFamily="34" charset="0"/>
                <a:cs typeface="Arial" panose="020B0604020202020204" pitchFamily="34" charset="0"/>
              </a:rPr>
              <a:t>BÀI HỌC MỚI!</a:t>
            </a:r>
            <a:endParaRPr lang="en-US" sz="8000" b="1" dirty="0">
              <a:solidFill>
                <a:schemeClr val="accent6">
                  <a:lumMod val="75000"/>
                </a:schemeClr>
              </a:solidFill>
              <a:latin typeface="Arial" panose="020B0604020202020204" pitchFamily="34" charset="0"/>
              <a:cs typeface="Arial" panose="020B0604020202020204" pitchFamily="34" charset="0"/>
            </a:endParaRPr>
          </a:p>
        </p:txBody>
      </p:sp>
      <p:sp>
        <p:nvSpPr>
          <p:cNvPr id="17" name="Freeform 36">
            <a:extLst>
              <a:ext uri="{FF2B5EF4-FFF2-40B4-BE49-F238E27FC236}">
                <a16:creationId xmlns:a16="http://schemas.microsoft.com/office/drawing/2014/main" id="{1DF24EF2-19B2-A45E-DE00-44D0C26B378C}"/>
              </a:ext>
            </a:extLst>
          </p:cNvPr>
          <p:cNvSpPr/>
          <p:nvPr/>
        </p:nvSpPr>
        <p:spPr>
          <a:xfrm>
            <a:off x="4264416" y="6566322"/>
            <a:ext cx="9759165" cy="3720678"/>
          </a:xfrm>
          <a:custGeom>
            <a:avLst/>
            <a:gdLst/>
            <a:ahLst/>
            <a:cxnLst/>
            <a:rect l="l" t="t" r="r" b="b"/>
            <a:pathLst>
              <a:path w="2295169" h="875033">
                <a:moveTo>
                  <a:pt x="0" y="0"/>
                </a:moveTo>
                <a:lnTo>
                  <a:pt x="2295169" y="0"/>
                </a:lnTo>
                <a:lnTo>
                  <a:pt x="2295169" y="875033"/>
                </a:lnTo>
                <a:lnTo>
                  <a:pt x="0" y="8750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Tree>
    <p:extLst>
      <p:ext uri="{BB962C8B-B14F-4D97-AF65-F5344CB8AC3E}">
        <p14:creationId xmlns:p14="http://schemas.microsoft.com/office/powerpoint/2010/main" val="2058168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814" y="-2057400"/>
            <a:ext cx="4230168" cy="4114800"/>
          </a:xfrm>
          <a:custGeom>
            <a:avLst/>
            <a:gdLst/>
            <a:ahLst/>
            <a:cxnLst/>
            <a:rect l="l" t="t" r="r" b="b"/>
            <a:pathLst>
              <a:path w="4230168" h="4114800">
                <a:moveTo>
                  <a:pt x="0" y="0"/>
                </a:moveTo>
                <a:lnTo>
                  <a:pt x="4230168" y="0"/>
                </a:lnTo>
                <a:lnTo>
                  <a:pt x="4230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grpSp>
        <p:nvGrpSpPr>
          <p:cNvPr id="3" name="Group 3"/>
          <p:cNvGrpSpPr/>
          <p:nvPr/>
        </p:nvGrpSpPr>
        <p:grpSpPr>
          <a:xfrm>
            <a:off x="9923231" y="1028700"/>
            <a:ext cx="7336069" cy="7336069"/>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9C78"/>
            </a:solidFill>
          </p:spPr>
          <p:txBody>
            <a:bodyPr/>
            <a:lstStyle/>
            <a:p>
              <a:endParaRPr lang="en-VN"/>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0174026" y="3122539"/>
            <a:ext cx="8834210" cy="6135761"/>
          </a:xfrm>
          <a:custGeom>
            <a:avLst/>
            <a:gdLst/>
            <a:ahLst/>
            <a:cxnLst/>
            <a:rect l="l" t="t" r="r" b="b"/>
            <a:pathLst>
              <a:path w="8834210" h="6135761">
                <a:moveTo>
                  <a:pt x="0" y="0"/>
                </a:moveTo>
                <a:lnTo>
                  <a:pt x="8834211" y="0"/>
                </a:lnTo>
                <a:lnTo>
                  <a:pt x="8834211" y="6135761"/>
                </a:lnTo>
                <a:lnTo>
                  <a:pt x="0" y="61357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grpSp>
        <p:nvGrpSpPr>
          <p:cNvPr id="7" name="Group 7"/>
          <p:cNvGrpSpPr/>
          <p:nvPr/>
        </p:nvGrpSpPr>
        <p:grpSpPr>
          <a:xfrm>
            <a:off x="0" y="10049083"/>
            <a:ext cx="16172916" cy="237917"/>
            <a:chOff x="0" y="0"/>
            <a:chExt cx="4259533" cy="62661"/>
          </a:xfrm>
        </p:grpSpPr>
        <p:sp>
          <p:nvSpPr>
            <p:cNvPr id="8" name="Freeform 8"/>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txBody>
            <a:bodyPr/>
            <a:lstStyle/>
            <a:p>
              <a:endParaRPr lang="en-VN"/>
            </a:p>
          </p:txBody>
        </p:sp>
        <p:sp>
          <p:nvSpPr>
            <p:cNvPr id="9" name="TextBox 9"/>
            <p:cNvSpPr txBox="1"/>
            <p:nvPr/>
          </p:nvSpPr>
          <p:spPr>
            <a:xfrm>
              <a:off x="0" y="-38100"/>
              <a:ext cx="4259533" cy="100761"/>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14" name="TextBox 25">
            <a:extLst>
              <a:ext uri="{FF2B5EF4-FFF2-40B4-BE49-F238E27FC236}">
                <a16:creationId xmlns:a16="http://schemas.microsoft.com/office/drawing/2014/main" id="{0CFB9C0E-75F6-63ED-21F1-2DCAAA9E1549}"/>
              </a:ext>
            </a:extLst>
          </p:cNvPr>
          <p:cNvSpPr txBox="1"/>
          <p:nvPr/>
        </p:nvSpPr>
        <p:spPr>
          <a:xfrm>
            <a:off x="3031813" y="3714134"/>
            <a:ext cx="4511988" cy="2858731"/>
          </a:xfrm>
          <a:prstGeom prst="rect">
            <a:avLst/>
          </a:prstGeom>
        </p:spPr>
        <p:txBody>
          <a:bodyPr wrap="square" lIns="0" tIns="0" rIns="0" bIns="0" rtlCol="0" anchor="t">
            <a:spAutoFit/>
          </a:bodyPr>
          <a:lstStyle/>
          <a:p>
            <a:pPr algn="ctr">
              <a:lnSpc>
                <a:spcPct val="150000"/>
              </a:lnSpc>
            </a:pPr>
            <a:r>
              <a:rPr lang="vi-VN" sz="6600" b="1" dirty="0">
                <a:solidFill>
                  <a:srgbClr val="000000"/>
                </a:solidFill>
                <a:latin typeface="Arial" panose="020B0604020202020204" pitchFamily="34" charset="0"/>
                <a:cs typeface="Arial" panose="020B0604020202020204" pitchFamily="34" charset="0"/>
              </a:rPr>
              <a:t>02.</a:t>
            </a:r>
          </a:p>
          <a:p>
            <a:pPr algn="ctr">
              <a:lnSpc>
                <a:spcPct val="150000"/>
              </a:lnSpc>
            </a:pPr>
            <a:r>
              <a:rPr lang="vi-VN" sz="6600" b="1" dirty="0">
                <a:solidFill>
                  <a:srgbClr val="000000"/>
                </a:solidFill>
                <a:latin typeface="Arial" panose="020B0604020202020204" pitchFamily="34" charset="0"/>
                <a:cs typeface="Arial" panose="020B0604020202020204" pitchFamily="34" charset="0"/>
              </a:rPr>
              <a:t>Đọc hiểu</a:t>
            </a:r>
            <a:endParaRPr lang="en-US" sz="66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821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814" y="-2057400"/>
            <a:ext cx="4230168" cy="4114800"/>
          </a:xfrm>
          <a:custGeom>
            <a:avLst/>
            <a:gdLst/>
            <a:ahLst/>
            <a:cxnLst/>
            <a:rect l="l" t="t" r="r" b="b"/>
            <a:pathLst>
              <a:path w="4230168" h="4114800">
                <a:moveTo>
                  <a:pt x="0" y="0"/>
                </a:moveTo>
                <a:lnTo>
                  <a:pt x="4230168" y="0"/>
                </a:lnTo>
                <a:lnTo>
                  <a:pt x="4230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grpSp>
        <p:nvGrpSpPr>
          <p:cNvPr id="3" name="Group 3"/>
          <p:cNvGrpSpPr/>
          <p:nvPr/>
        </p:nvGrpSpPr>
        <p:grpSpPr>
          <a:xfrm>
            <a:off x="0" y="10030299"/>
            <a:ext cx="17449800" cy="256701"/>
            <a:chOff x="0" y="0"/>
            <a:chExt cx="4259533" cy="62661"/>
          </a:xfrm>
        </p:grpSpPr>
        <p:sp>
          <p:nvSpPr>
            <p:cNvPr id="4" name="Freeform 4"/>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txBody>
            <a:bodyPr/>
            <a:lstStyle/>
            <a:p>
              <a:endParaRPr lang="en-VN"/>
            </a:p>
          </p:txBody>
        </p:sp>
        <p:sp>
          <p:nvSpPr>
            <p:cNvPr id="5" name="TextBox 5"/>
            <p:cNvSpPr txBox="1"/>
            <p:nvPr/>
          </p:nvSpPr>
          <p:spPr>
            <a:xfrm>
              <a:off x="0" y="-38100"/>
              <a:ext cx="4259533" cy="10076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Freeform 6"/>
          <p:cNvSpPr/>
          <p:nvPr/>
        </p:nvSpPr>
        <p:spPr>
          <a:xfrm>
            <a:off x="17103735" y="8161281"/>
            <a:ext cx="2734289" cy="2659718"/>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grpSp>
        <p:nvGrpSpPr>
          <p:cNvPr id="9" name="Group 9"/>
          <p:cNvGrpSpPr>
            <a:grpSpLocks noChangeAspect="1"/>
          </p:cNvGrpSpPr>
          <p:nvPr/>
        </p:nvGrpSpPr>
        <p:grpSpPr>
          <a:xfrm>
            <a:off x="-304800" y="2202062"/>
            <a:ext cx="7086601" cy="6327921"/>
            <a:chOff x="149860" y="501650"/>
            <a:chExt cx="12882880" cy="11503660"/>
          </a:xfrm>
        </p:grpSpPr>
        <p:sp>
          <p:nvSpPr>
            <p:cNvPr id="10" name="Freeform 10"/>
            <p:cNvSpPr/>
            <p:nvPr/>
          </p:nvSpPr>
          <p:spPr>
            <a:xfrm>
              <a:off x="149860" y="501650"/>
              <a:ext cx="12882879" cy="11503660"/>
            </a:xfrm>
            <a:custGeom>
              <a:avLst/>
              <a:gdLst/>
              <a:ahLst/>
              <a:cxnLst/>
              <a:rect l="l" t="t" r="r" b="b"/>
              <a:pathLst>
                <a:path w="12882879" h="11503660">
                  <a:moveTo>
                    <a:pt x="11337290" y="2283460"/>
                  </a:moveTo>
                  <a:cubicBezTo>
                    <a:pt x="10535920" y="1322070"/>
                    <a:pt x="9357360" y="730250"/>
                    <a:pt x="8139430" y="440690"/>
                  </a:cubicBezTo>
                  <a:cubicBezTo>
                    <a:pt x="6921501" y="151130"/>
                    <a:pt x="5646420" y="0"/>
                    <a:pt x="4451350" y="330200"/>
                  </a:cubicBezTo>
                  <a:lnTo>
                    <a:pt x="4452620" y="330200"/>
                  </a:lnTo>
                  <a:cubicBezTo>
                    <a:pt x="2360930" y="749300"/>
                    <a:pt x="601980" y="2358390"/>
                    <a:pt x="180340" y="4406900"/>
                  </a:cubicBezTo>
                  <a:cubicBezTo>
                    <a:pt x="0" y="5284470"/>
                    <a:pt x="33020" y="6197600"/>
                    <a:pt x="195580" y="7077710"/>
                  </a:cubicBezTo>
                  <a:cubicBezTo>
                    <a:pt x="379730" y="8077200"/>
                    <a:pt x="746760" y="9077960"/>
                    <a:pt x="1456690" y="9805670"/>
                  </a:cubicBezTo>
                  <a:cubicBezTo>
                    <a:pt x="2240280" y="10610850"/>
                    <a:pt x="3362960" y="11004550"/>
                    <a:pt x="4475480" y="11163300"/>
                  </a:cubicBezTo>
                  <a:cubicBezTo>
                    <a:pt x="6866890" y="11503660"/>
                    <a:pt x="9480551" y="10773410"/>
                    <a:pt x="11055350" y="8940800"/>
                  </a:cubicBezTo>
                  <a:cubicBezTo>
                    <a:pt x="12630149" y="7108190"/>
                    <a:pt x="12882879" y="4138930"/>
                    <a:pt x="11337290" y="2283460"/>
                  </a:cubicBezTo>
                  <a:close/>
                </a:path>
              </a:pathLst>
            </a:custGeom>
            <a:blipFill>
              <a:blip r:embed="rId4"/>
              <a:stretch>
                <a:fillRect l="-18860" t="-4518" r="-16426" b="4518"/>
              </a:stretch>
            </a:blipFill>
          </p:spPr>
          <p:txBody>
            <a:bodyPr/>
            <a:lstStyle/>
            <a:p>
              <a:endParaRPr lang="en-VN"/>
            </a:p>
          </p:txBody>
        </p:sp>
      </p:grpSp>
      <p:sp>
        <p:nvSpPr>
          <p:cNvPr id="11" name="Arrow: Pentagon 10">
            <a:extLst>
              <a:ext uri="{FF2B5EF4-FFF2-40B4-BE49-F238E27FC236}">
                <a16:creationId xmlns:a16="http://schemas.microsoft.com/office/drawing/2014/main" id="{F35B8DE2-BC3B-6617-8DB0-F96B3C64E243}"/>
              </a:ext>
            </a:extLst>
          </p:cNvPr>
          <p:cNvSpPr/>
          <p:nvPr/>
        </p:nvSpPr>
        <p:spPr>
          <a:xfrm>
            <a:off x="-36814" y="8147345"/>
            <a:ext cx="7086600" cy="1295400"/>
          </a:xfrm>
          <a:prstGeom prst="homePlate">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dirty="0">
                <a:solidFill>
                  <a:schemeClr val="tx1"/>
                </a:solidFill>
                <a:latin typeface="Arial" panose="020B0604020202020204" pitchFamily="34" charset="0"/>
                <a:cs typeface="Arial" panose="020B0604020202020204" pitchFamily="34" charset="0"/>
              </a:rPr>
              <a:t>THẢO LUẬN NHÓM</a:t>
            </a:r>
          </a:p>
        </p:txBody>
      </p:sp>
      <p:sp>
        <p:nvSpPr>
          <p:cNvPr id="12" name="TextBox 7">
            <a:extLst>
              <a:ext uri="{FF2B5EF4-FFF2-40B4-BE49-F238E27FC236}">
                <a16:creationId xmlns:a16="http://schemas.microsoft.com/office/drawing/2014/main" id="{D3C10ABC-7102-34E2-A00E-91EBCB9F9E51}"/>
              </a:ext>
            </a:extLst>
          </p:cNvPr>
          <p:cNvSpPr txBox="1"/>
          <p:nvPr/>
        </p:nvSpPr>
        <p:spPr>
          <a:xfrm>
            <a:off x="6448158" y="817056"/>
            <a:ext cx="5391684" cy="923330"/>
          </a:xfrm>
          <a:prstGeom prst="rect">
            <a:avLst/>
          </a:prstGeom>
        </p:spPr>
        <p:txBody>
          <a:bodyPr wrap="square" lIns="0" tIns="0" rIns="0" bIns="0" rtlCol="0" anchor="t">
            <a:spAutoFit/>
          </a:bodyPr>
          <a:lstStyle/>
          <a:p>
            <a:pPr algn="ctr"/>
            <a:r>
              <a:rPr lang="vi-VN" sz="6000" b="1" dirty="0">
                <a:solidFill>
                  <a:schemeClr val="accent6">
                    <a:lumMod val="75000"/>
                  </a:schemeClr>
                </a:solidFill>
                <a:latin typeface="Arial" panose="020B0604020202020204" pitchFamily="34" charset="0"/>
                <a:cs typeface="Arial" panose="020B0604020202020204" pitchFamily="34" charset="0"/>
              </a:rPr>
              <a:t>Trả lời câu hỏi</a:t>
            </a:r>
            <a:endParaRPr lang="en-US" sz="6000" b="1" dirty="0">
              <a:solidFill>
                <a:schemeClr val="accent6">
                  <a:lumMod val="75000"/>
                </a:scheme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1A8F36B-C530-64F0-8ED1-77810339B611}"/>
              </a:ext>
            </a:extLst>
          </p:cNvPr>
          <p:cNvSpPr txBox="1"/>
          <p:nvPr/>
        </p:nvSpPr>
        <p:spPr>
          <a:xfrm>
            <a:off x="7696200" y="2055017"/>
            <a:ext cx="9753600" cy="7387728"/>
          </a:xfrm>
          <a:prstGeom prst="rect">
            <a:avLst/>
          </a:prstGeom>
          <a:noFill/>
        </p:spPr>
        <p:txBody>
          <a:bodyPr wrap="square">
            <a:spAutoFit/>
          </a:bodyPr>
          <a:lstStyle/>
          <a:p>
            <a:pPr marL="457200" indent="-457200" algn="just">
              <a:lnSpc>
                <a:spcPct val="150000"/>
              </a:lnSpc>
              <a:buFont typeface="Arial" panose="020B0604020202020204" pitchFamily="34" charset="0"/>
              <a:buChar char="•"/>
            </a:pPr>
            <a:r>
              <a:rPr lang="vi-VN" sz="3200" b="1" dirty="0">
                <a:effectLst/>
                <a:latin typeface="Arial" panose="020B0604020202020204" pitchFamily="34" charset="0"/>
                <a:ea typeface="Calibri" panose="020F0502020204030204" pitchFamily="34" charset="0"/>
                <a:cs typeface="Arial" panose="020B0604020202020204" pitchFamily="34" charset="0"/>
              </a:rPr>
              <a:t>Câu 1. </a:t>
            </a:r>
            <a:r>
              <a:rPr lang="vi-VN" sz="3200" dirty="0">
                <a:effectLst/>
                <a:latin typeface="Arial" panose="020B0604020202020204" pitchFamily="34" charset="0"/>
                <a:ea typeface="Calibri" panose="020F0502020204030204" pitchFamily="34" charset="0"/>
                <a:cs typeface="Arial" panose="020B0604020202020204" pitchFamily="34" charset="0"/>
              </a:rPr>
              <a:t>Những từ ngữ, hình ảnh nào cho thấy Trường Sa từ rất lâu đời đã gắn bó với Tổ quốc Việt Nam?</a:t>
            </a:r>
            <a:endParaRPr lang="vi-VN" sz="3200" dirty="0">
              <a:effectLst/>
              <a:latin typeface="Arial" panose="020B060402020202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vi-VN" sz="3200" b="1" dirty="0">
                <a:effectLst/>
                <a:latin typeface="Arial" panose="020B0604020202020204" pitchFamily="34" charset="0"/>
                <a:ea typeface="Calibri" panose="020F0502020204030204" pitchFamily="34" charset="0"/>
                <a:cs typeface="Arial" panose="020B0604020202020204" pitchFamily="34" charset="0"/>
              </a:rPr>
              <a:t>Câu 2. </a:t>
            </a:r>
            <a:r>
              <a:rPr lang="vi-VN" sz="3200" dirty="0">
                <a:effectLst/>
                <a:latin typeface="Arial" panose="020B0604020202020204" pitchFamily="34" charset="0"/>
                <a:ea typeface="Calibri" panose="020F0502020204030204" pitchFamily="34" charset="0"/>
                <a:cs typeface="Arial" panose="020B0604020202020204" pitchFamily="34" charset="0"/>
              </a:rPr>
              <a:t>Bốn từ chung lặp lại ở khổ thơ 2 nói lên điều gì về tình cảm của các chiến sĩ Trường Sa với đồng đội và với đất liền?</a:t>
            </a:r>
            <a:endParaRPr lang="vi-VN" sz="3200" dirty="0">
              <a:effectLst/>
              <a:latin typeface="Arial" panose="020B060402020202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vi-VN" sz="3200" b="1" dirty="0">
                <a:effectLst/>
                <a:latin typeface="Arial" panose="020B0604020202020204" pitchFamily="34" charset="0"/>
                <a:ea typeface="Calibri" panose="020F0502020204030204" pitchFamily="34" charset="0"/>
                <a:cs typeface="Arial" panose="020B0604020202020204" pitchFamily="34" charset="0"/>
              </a:rPr>
              <a:t>Câu 3. </a:t>
            </a:r>
            <a:r>
              <a:rPr lang="vi-VN" sz="3200" dirty="0">
                <a:effectLst/>
                <a:latin typeface="Arial" panose="020B0604020202020204" pitchFamily="34" charset="0"/>
                <a:ea typeface="Calibri" panose="020F0502020204030204" pitchFamily="34" charset="0"/>
                <a:cs typeface="Arial" panose="020B0604020202020204" pitchFamily="34" charset="0"/>
              </a:rPr>
              <a:t>Việc nhắc tên một số đảo ở Trường Sa thể hiện tình cảm của tác giả bài thơ như thế nào?</a:t>
            </a:r>
            <a:endParaRPr lang="vi-VN" sz="3200" dirty="0">
              <a:effectLst/>
              <a:latin typeface="Arial" panose="020B060402020202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vi-VN" sz="3200" b="1" dirty="0">
                <a:effectLst/>
                <a:latin typeface="Arial" panose="020B0604020202020204" pitchFamily="34" charset="0"/>
                <a:ea typeface="Calibri" panose="020F0502020204030204" pitchFamily="34" charset="0"/>
                <a:cs typeface="Arial" panose="020B0604020202020204" pitchFamily="34" charset="0"/>
              </a:rPr>
              <a:t>Câu 4. </a:t>
            </a:r>
            <a:r>
              <a:rPr lang="vi-VN" sz="3200" dirty="0">
                <a:effectLst/>
                <a:latin typeface="Arial" panose="020B0604020202020204" pitchFamily="34" charset="0"/>
                <a:ea typeface="Calibri" panose="020F0502020204030204" pitchFamily="34" charset="0"/>
                <a:cs typeface="Arial" panose="020B0604020202020204" pitchFamily="34" charset="0"/>
              </a:rPr>
              <a:t>Khổ thơ cuối cho em cảm nhận điều gì về cuộc sống của các chiến sĩ ở Trường Sa?</a:t>
            </a:r>
            <a:endParaRPr lang="vi-VN" sz="3200" dirty="0">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10049083"/>
            <a:ext cx="16172916" cy="237917"/>
            <a:chOff x="0" y="0"/>
            <a:chExt cx="4259533" cy="62661"/>
          </a:xfrm>
        </p:grpSpPr>
        <p:sp>
          <p:nvSpPr>
            <p:cNvPr id="4" name="Freeform 4"/>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txBody>
            <a:bodyPr/>
            <a:lstStyle/>
            <a:p>
              <a:endParaRPr lang="en-VN"/>
            </a:p>
          </p:txBody>
        </p:sp>
        <p:sp>
          <p:nvSpPr>
            <p:cNvPr id="5" name="TextBox 5"/>
            <p:cNvSpPr txBox="1"/>
            <p:nvPr/>
          </p:nvSpPr>
          <p:spPr>
            <a:xfrm>
              <a:off x="0" y="-38100"/>
              <a:ext cx="4259533" cy="10076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Freeform 6"/>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20" name="TextBox 19">
            <a:extLst>
              <a:ext uri="{FF2B5EF4-FFF2-40B4-BE49-F238E27FC236}">
                <a16:creationId xmlns:a16="http://schemas.microsoft.com/office/drawing/2014/main" id="{7ACB5204-A242-4A18-7AC4-D2F7B5E20E55}"/>
              </a:ext>
            </a:extLst>
          </p:cNvPr>
          <p:cNvSpPr txBox="1"/>
          <p:nvPr/>
        </p:nvSpPr>
        <p:spPr>
          <a:xfrm>
            <a:off x="1066800" y="291283"/>
            <a:ext cx="16154400" cy="1998176"/>
          </a:xfrm>
          <a:prstGeom prst="rect">
            <a:avLst/>
          </a:prstGeom>
          <a:noFill/>
        </p:spPr>
        <p:txBody>
          <a:bodyPr wrap="square">
            <a:spAutoFit/>
          </a:bodyPr>
          <a:lstStyle/>
          <a:p>
            <a:pPr algn="just">
              <a:lnSpc>
                <a:spcPct val="150000"/>
              </a:lnSpc>
            </a:pPr>
            <a:r>
              <a:rPr lang="vi-VN" sz="4400" b="1" dirty="0">
                <a:effectLst/>
                <a:latin typeface="Arial" panose="020B0604020202020204" pitchFamily="34" charset="0"/>
                <a:ea typeface="Calibri" panose="020F0502020204030204" pitchFamily="34" charset="0"/>
                <a:cs typeface="Arial" panose="020B0604020202020204" pitchFamily="34" charset="0"/>
              </a:rPr>
              <a:t>Câu 1. Những từ ngữ, hình ảnh nào cho thấy Trường Sa từ rất lâu đời đã gắn bó với Tổ quốc Việt Nam?</a:t>
            </a:r>
            <a:endParaRPr lang="vi-VN" sz="4400" b="1" dirty="0">
              <a:effectLst/>
              <a:latin typeface="Arial" panose="020B0604020202020204" pitchFamily="34" charset="0"/>
              <a:cs typeface="Arial" panose="020B0604020202020204" pitchFamily="34" charset="0"/>
            </a:endParaRPr>
          </a:p>
        </p:txBody>
      </p:sp>
      <p:sp>
        <p:nvSpPr>
          <p:cNvPr id="23" name="Double Bracket 22">
            <a:extLst>
              <a:ext uri="{FF2B5EF4-FFF2-40B4-BE49-F238E27FC236}">
                <a16:creationId xmlns:a16="http://schemas.microsoft.com/office/drawing/2014/main" id="{56FFCC71-C521-4912-E74C-7478B0F7DADC}"/>
              </a:ext>
            </a:extLst>
          </p:cNvPr>
          <p:cNvSpPr/>
          <p:nvPr/>
        </p:nvSpPr>
        <p:spPr>
          <a:xfrm>
            <a:off x="1066800" y="2784759"/>
            <a:ext cx="10439400" cy="1447800"/>
          </a:xfrm>
          <a:prstGeom prst="bracketPair">
            <a:avLst>
              <a:gd name="adj" fmla="val 8764"/>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bIns="108000" rtlCol="0" anchor="ctr"/>
          <a:lstStyle/>
          <a:p>
            <a:pPr algn="ctr">
              <a:lnSpc>
                <a:spcPct val="114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Rồng Tiên thuở ấy sinh thành Trường Sa</a:t>
            </a:r>
            <a:endParaRPr lang="vi-VN" sz="4000" dirty="0">
              <a:effectLst/>
              <a:latin typeface="Arial" panose="020B0604020202020204" pitchFamily="34" charset="0"/>
              <a:cs typeface="Arial" panose="020B0604020202020204" pitchFamily="34" charset="0"/>
            </a:endParaRPr>
          </a:p>
        </p:txBody>
      </p:sp>
      <p:sp>
        <p:nvSpPr>
          <p:cNvPr id="24" name="Double Bracket 23">
            <a:extLst>
              <a:ext uri="{FF2B5EF4-FFF2-40B4-BE49-F238E27FC236}">
                <a16:creationId xmlns:a16="http://schemas.microsoft.com/office/drawing/2014/main" id="{EA17EFF3-D9B2-9907-61A6-E61D7B8CDDC5}"/>
              </a:ext>
            </a:extLst>
          </p:cNvPr>
          <p:cNvSpPr/>
          <p:nvPr/>
        </p:nvSpPr>
        <p:spPr>
          <a:xfrm>
            <a:off x="1066800" y="4727859"/>
            <a:ext cx="10439400" cy="2095500"/>
          </a:xfrm>
          <a:prstGeom prst="bracketPair">
            <a:avLst>
              <a:gd name="adj" fmla="val 8764"/>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bIns="252000" rtlCol="0" anchor="ctr"/>
          <a:lstStyle/>
          <a:p>
            <a:pPr algn="ctr">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Trùng khơi nào có ngải xa</a:t>
            </a:r>
            <a:endParaRPr lang="vi-VN" sz="4000" dirty="0">
              <a:effectLst/>
              <a:latin typeface="Arial" panose="020B0604020202020204" pitchFamily="34" charset="0"/>
              <a:cs typeface="Arial" panose="020B0604020202020204" pitchFamily="34" charset="0"/>
            </a:endParaRPr>
          </a:p>
          <a:p>
            <a:pPr algn="ctr">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Long lanh hạt cát đã là quê hương.</a:t>
            </a:r>
            <a:endParaRPr lang="vi-VN" sz="4000" dirty="0">
              <a:effectLst/>
              <a:latin typeface="Arial" panose="020B0604020202020204" pitchFamily="34" charset="0"/>
              <a:cs typeface="Arial" panose="020B0604020202020204" pitchFamily="34" charset="0"/>
            </a:endParaRPr>
          </a:p>
        </p:txBody>
      </p:sp>
      <p:sp>
        <p:nvSpPr>
          <p:cNvPr id="25" name="Double Bracket 24">
            <a:extLst>
              <a:ext uri="{FF2B5EF4-FFF2-40B4-BE49-F238E27FC236}">
                <a16:creationId xmlns:a16="http://schemas.microsoft.com/office/drawing/2014/main" id="{F66FBAD6-4EFE-9EE1-2888-77979A170C5B}"/>
              </a:ext>
            </a:extLst>
          </p:cNvPr>
          <p:cNvSpPr/>
          <p:nvPr/>
        </p:nvSpPr>
        <p:spPr>
          <a:xfrm>
            <a:off x="1066800" y="7318659"/>
            <a:ext cx="10439400" cy="2095500"/>
          </a:xfrm>
          <a:prstGeom prst="bracketPair">
            <a:avLst>
              <a:gd name="adj" fmla="val 8764"/>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bIns="252000" rtlCol="0" anchor="ctr"/>
          <a:lstStyle/>
          <a:p>
            <a:pPr algn="ctr">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Sơn Ca, Song Tử, Sinh Tồn</a:t>
            </a:r>
            <a:endParaRPr lang="vi-VN" sz="4000" dirty="0">
              <a:effectLst/>
              <a:latin typeface="Arial" panose="020B0604020202020204" pitchFamily="34" charset="0"/>
              <a:cs typeface="Arial" panose="020B0604020202020204" pitchFamily="34" charset="0"/>
            </a:endParaRPr>
          </a:p>
          <a:p>
            <a:pPr algn="ctr">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Thuyền Chài, Vĩnh Viễn,... gửi hồn cha ông.</a:t>
            </a:r>
            <a:endParaRPr lang="vi-VN" sz="4000" dirty="0">
              <a:effectLst/>
              <a:latin typeface="Arial" panose="020B0604020202020204" pitchFamily="34" charset="0"/>
              <a:cs typeface="Arial" panose="020B0604020202020204" pitchFamily="34" charset="0"/>
            </a:endParaRPr>
          </a:p>
        </p:txBody>
      </p:sp>
      <p:pic>
        <p:nvPicPr>
          <p:cNvPr id="6146" name="Picture 2" descr="Đăng ký Đoàn công tác đi Trường Sa – VCCI VŨNG TÀU">
            <a:extLst>
              <a:ext uri="{FF2B5EF4-FFF2-40B4-BE49-F238E27FC236}">
                <a16:creationId xmlns:a16="http://schemas.microsoft.com/office/drawing/2014/main" id="{6045CBD6-7EB9-27EF-07B7-8B5AEBFFA5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44400" y="2788042"/>
            <a:ext cx="4419600" cy="662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4788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500" fill="hold"/>
                                        <p:tgtEl>
                                          <p:spTgt spid="25"/>
                                        </p:tgtEl>
                                        <p:attrNameLst>
                                          <p:attrName>ppt_x</p:attrName>
                                        </p:attrNameLst>
                                      </p:cBhvr>
                                      <p:tavLst>
                                        <p:tav tm="0">
                                          <p:val>
                                            <p:strVal val="#ppt_x"/>
                                          </p:val>
                                        </p:tav>
                                        <p:tav tm="100000">
                                          <p:val>
                                            <p:strVal val="#ppt_x"/>
                                          </p:val>
                                        </p:tav>
                                      </p:tavLst>
                                    </p:anim>
                                    <p:anim calcmode="lin" valueType="num">
                                      <p:cBhvr additive="base">
                                        <p:cTn id="21" dur="500" fill="hold"/>
                                        <p:tgtEl>
                                          <p:spTgt spid="25"/>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6146"/>
                                        </p:tgtEl>
                                        <p:attrNameLst>
                                          <p:attrName>style.visibility</p:attrName>
                                        </p:attrNameLst>
                                      </p:cBhvr>
                                      <p:to>
                                        <p:strVal val="visible"/>
                                      </p:to>
                                    </p:set>
                                    <p:anim calcmode="lin" valueType="num">
                                      <p:cBhvr additive="base">
                                        <p:cTn id="24" dur="500" fill="hold"/>
                                        <p:tgtEl>
                                          <p:spTgt spid="6146"/>
                                        </p:tgtEl>
                                        <p:attrNameLst>
                                          <p:attrName>ppt_x</p:attrName>
                                        </p:attrNameLst>
                                      </p:cBhvr>
                                      <p:tavLst>
                                        <p:tav tm="0">
                                          <p:val>
                                            <p:strVal val="#ppt_x"/>
                                          </p:val>
                                        </p:tav>
                                        <p:tav tm="100000">
                                          <p:val>
                                            <p:strVal val="#ppt_x"/>
                                          </p:val>
                                        </p:tav>
                                      </p:tavLst>
                                    </p:anim>
                                    <p:anim calcmode="lin" valueType="num">
                                      <p:cBhvr additive="base">
                                        <p:cTn id="25"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animBg="1"/>
      <p:bldP spid="24"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10049083"/>
            <a:ext cx="16172916" cy="237917"/>
            <a:chOff x="0" y="0"/>
            <a:chExt cx="4259533" cy="62661"/>
          </a:xfrm>
        </p:grpSpPr>
        <p:sp>
          <p:nvSpPr>
            <p:cNvPr id="4" name="Freeform 4"/>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txBody>
            <a:bodyPr/>
            <a:lstStyle/>
            <a:p>
              <a:endParaRPr lang="en-VN"/>
            </a:p>
          </p:txBody>
        </p:sp>
        <p:sp>
          <p:nvSpPr>
            <p:cNvPr id="5" name="TextBox 5"/>
            <p:cNvSpPr txBox="1"/>
            <p:nvPr/>
          </p:nvSpPr>
          <p:spPr>
            <a:xfrm>
              <a:off x="0" y="-38100"/>
              <a:ext cx="4259533" cy="10076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Freeform 6"/>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20" name="TextBox 19">
            <a:extLst>
              <a:ext uri="{FF2B5EF4-FFF2-40B4-BE49-F238E27FC236}">
                <a16:creationId xmlns:a16="http://schemas.microsoft.com/office/drawing/2014/main" id="{7ACB5204-A242-4A18-7AC4-D2F7B5E20E55}"/>
              </a:ext>
            </a:extLst>
          </p:cNvPr>
          <p:cNvSpPr txBox="1"/>
          <p:nvPr/>
        </p:nvSpPr>
        <p:spPr>
          <a:xfrm>
            <a:off x="1066800" y="517586"/>
            <a:ext cx="16154400" cy="1824923"/>
          </a:xfrm>
          <a:prstGeom prst="rect">
            <a:avLst/>
          </a:prstGeom>
          <a:noFill/>
        </p:spPr>
        <p:txBody>
          <a:bodyPr wrap="square">
            <a:spAutoFit/>
          </a:bodyPr>
          <a:lstStyle/>
          <a:p>
            <a:pPr algn="just">
              <a:lnSpc>
                <a:spcPct val="150000"/>
              </a:lnSpc>
            </a:pPr>
            <a:r>
              <a:rPr lang="vi-VN" sz="4000" b="1" dirty="0">
                <a:effectLst/>
                <a:latin typeface="Arial" panose="020B0604020202020204" pitchFamily="34" charset="0"/>
                <a:ea typeface="Calibri" panose="020F0502020204030204" pitchFamily="34" charset="0"/>
                <a:cs typeface="Arial" panose="020B0604020202020204" pitchFamily="34" charset="0"/>
              </a:rPr>
              <a:t>Câu 2. Bốn từ chung lặp lại ở khổ thơ 2 nói lên điều gì về tình cảm của các chiến sĩ Trường Sa với đồng đội và với đất liền?</a:t>
            </a:r>
            <a:endParaRPr lang="vi-VN" sz="4000" b="1" dirty="0">
              <a:effectLst/>
              <a:latin typeface="Arial" panose="020B0604020202020204" pitchFamily="34" charset="0"/>
              <a:cs typeface="Arial" panose="020B0604020202020204" pitchFamily="34" charset="0"/>
            </a:endParaRPr>
          </a:p>
        </p:txBody>
      </p:sp>
      <p:sp>
        <p:nvSpPr>
          <p:cNvPr id="24" name="Double Bracket 23">
            <a:extLst>
              <a:ext uri="{FF2B5EF4-FFF2-40B4-BE49-F238E27FC236}">
                <a16:creationId xmlns:a16="http://schemas.microsoft.com/office/drawing/2014/main" id="{EA17EFF3-D9B2-9907-61A6-E61D7B8CDDC5}"/>
              </a:ext>
            </a:extLst>
          </p:cNvPr>
          <p:cNvSpPr/>
          <p:nvPr/>
        </p:nvSpPr>
        <p:spPr>
          <a:xfrm>
            <a:off x="1066800" y="3390899"/>
            <a:ext cx="10668000" cy="5300123"/>
          </a:xfrm>
          <a:prstGeom prst="bracketPair">
            <a:avLst>
              <a:gd name="adj" fmla="val 8764"/>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bIns="252000" rtlCol="0" anchor="ct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Những câu thơ này cho thấy các chiến sĩ rất gắn bó với nhau, gần gũi, yêu thương nhau như người cùng một gia đình; họ có chung niềm vui, chung nỗi niềm âu lo, chung tình yêu, nỗi nhớ đối với quê hương (đất liền).</a:t>
            </a:r>
            <a:endParaRPr lang="vi-VN" sz="4000" dirty="0">
              <a:effectLst/>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11DE2ACB-F590-58CC-E385-F5D8803B6E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0" y="2643447"/>
            <a:ext cx="4628736" cy="64097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4599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10049083"/>
            <a:ext cx="16172916" cy="237917"/>
            <a:chOff x="0" y="0"/>
            <a:chExt cx="4259533" cy="62661"/>
          </a:xfrm>
        </p:grpSpPr>
        <p:sp>
          <p:nvSpPr>
            <p:cNvPr id="4" name="Freeform 4"/>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txBody>
            <a:bodyPr/>
            <a:lstStyle/>
            <a:p>
              <a:endParaRPr lang="en-VN"/>
            </a:p>
          </p:txBody>
        </p:sp>
        <p:sp>
          <p:nvSpPr>
            <p:cNvPr id="5" name="TextBox 5"/>
            <p:cNvSpPr txBox="1"/>
            <p:nvPr/>
          </p:nvSpPr>
          <p:spPr>
            <a:xfrm>
              <a:off x="0" y="-38100"/>
              <a:ext cx="4259533" cy="10076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Freeform 6"/>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20" name="TextBox 19">
            <a:extLst>
              <a:ext uri="{FF2B5EF4-FFF2-40B4-BE49-F238E27FC236}">
                <a16:creationId xmlns:a16="http://schemas.microsoft.com/office/drawing/2014/main" id="{7ACB5204-A242-4A18-7AC4-D2F7B5E20E55}"/>
              </a:ext>
            </a:extLst>
          </p:cNvPr>
          <p:cNvSpPr txBox="1"/>
          <p:nvPr/>
        </p:nvSpPr>
        <p:spPr>
          <a:xfrm>
            <a:off x="1066800" y="495300"/>
            <a:ext cx="16154400" cy="1998176"/>
          </a:xfrm>
          <a:prstGeom prst="rect">
            <a:avLst/>
          </a:prstGeom>
          <a:noFill/>
        </p:spPr>
        <p:txBody>
          <a:bodyPr wrap="square">
            <a:spAutoFit/>
          </a:bodyPr>
          <a:lstStyle/>
          <a:p>
            <a:pPr algn="just">
              <a:lnSpc>
                <a:spcPct val="150000"/>
              </a:lnSpc>
            </a:pPr>
            <a:r>
              <a:rPr lang="vi-VN" sz="4400" b="1" dirty="0">
                <a:effectLst/>
                <a:latin typeface="Arial" panose="020B0604020202020204" pitchFamily="34" charset="0"/>
                <a:ea typeface="Calibri" panose="020F0502020204030204" pitchFamily="34" charset="0"/>
                <a:cs typeface="Arial" panose="020B0604020202020204" pitchFamily="34" charset="0"/>
              </a:rPr>
              <a:t>Câu 3. Việc nhắc tên một số đảo ở Trường Sa thể hiện tình cảm của tác giả bài thơ như thế nào?</a:t>
            </a:r>
            <a:endParaRPr lang="vi-VN" sz="4400" b="1" dirty="0">
              <a:effectLst/>
              <a:latin typeface="Arial" panose="020B0604020202020204" pitchFamily="34" charset="0"/>
              <a:cs typeface="Arial" panose="020B0604020202020204" pitchFamily="34" charset="0"/>
            </a:endParaRPr>
          </a:p>
        </p:txBody>
      </p:sp>
      <p:sp>
        <p:nvSpPr>
          <p:cNvPr id="24" name="Double Bracket 23">
            <a:extLst>
              <a:ext uri="{FF2B5EF4-FFF2-40B4-BE49-F238E27FC236}">
                <a16:creationId xmlns:a16="http://schemas.microsoft.com/office/drawing/2014/main" id="{EA17EFF3-D9B2-9907-61A6-E61D7B8CDDC5}"/>
              </a:ext>
            </a:extLst>
          </p:cNvPr>
          <p:cNvSpPr/>
          <p:nvPr/>
        </p:nvSpPr>
        <p:spPr>
          <a:xfrm>
            <a:off x="1203960" y="6027564"/>
            <a:ext cx="15544800" cy="3512120"/>
          </a:xfrm>
          <a:prstGeom prst="bracketPair">
            <a:avLst>
              <a:gd name="adj" fmla="val 8764"/>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bIns="252000" rtlCol="0" anchor="ctr"/>
          <a:lstStyle/>
          <a:p>
            <a:pPr algn="ctr">
              <a:lnSpc>
                <a:spcPct val="150000"/>
              </a:lnSpc>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Việc nhắc tên một số đảo nhằm:</a:t>
            </a:r>
          </a:p>
          <a:p>
            <a:pPr marL="571500" indent="-571500" algn="just">
              <a:lnSpc>
                <a:spcPct val="150000"/>
              </a:lnSpc>
              <a:buFont typeface="Arial" panose="020B0604020202020204" pitchFamily="34" charset="0"/>
              <a:buChar char="•"/>
            </a:pP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K</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hẳng định chủ quyền của nước ta đối với quần đảo Trường Sa.</a:t>
            </a:r>
          </a:p>
          <a:p>
            <a:pPr marL="571500" indent="-571500" algn="just">
              <a:lnSpc>
                <a:spcPct val="150000"/>
              </a:lnSpc>
              <a:buFont typeface="Arial" panose="020B0604020202020204" pitchFamily="34" charset="0"/>
              <a:buChar char="•"/>
            </a:pP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T</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hể hiện tình cảm gắn bó, yêu thương đối với quần đảo, một phần không thể tách rời của đất nước Việt Nam.</a:t>
            </a:r>
            <a:endParaRPr lang="vi-VN" sz="4000" dirty="0">
              <a:effectLst/>
              <a:latin typeface="Arial" panose="020B0604020202020204" pitchFamily="34" charset="0"/>
              <a:cs typeface="Arial" panose="020B0604020202020204" pitchFamily="34" charset="0"/>
            </a:endParaRPr>
          </a:p>
        </p:txBody>
      </p:sp>
      <p:pic>
        <p:nvPicPr>
          <p:cNvPr id="8194" name="Picture 2" descr="Đảo Sơn Ca: Vị trí và lịch sử viên ngọc xanh giữa Quần Đảo Trường Sa - Biết  Tuốt">
            <a:extLst>
              <a:ext uri="{FF2B5EF4-FFF2-40B4-BE49-F238E27FC236}">
                <a16:creationId xmlns:a16="http://schemas.microsoft.com/office/drawing/2014/main" id="{DD833D27-6EF5-18BA-B547-D808124230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0210" y="2767228"/>
            <a:ext cx="4667250" cy="2895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196" name="Picture 4" descr="Cầu truyền hình “Hát cùng Trường Sa – Song Tử Tây thân yêu” | Tạp chí Tuyên  giáo">
            <a:extLst>
              <a:ext uri="{FF2B5EF4-FFF2-40B4-BE49-F238E27FC236}">
                <a16:creationId xmlns:a16="http://schemas.microsoft.com/office/drawing/2014/main" id="{6C9D8639-705A-D5DF-8639-91636934E0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2767227"/>
            <a:ext cx="5353050" cy="2895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198" name="Picture 6" descr="Đảo Sinh Tồn – Wikipedia tiếng Việt">
            <a:extLst>
              <a:ext uri="{FF2B5EF4-FFF2-40B4-BE49-F238E27FC236}">
                <a16:creationId xmlns:a16="http://schemas.microsoft.com/office/drawing/2014/main" id="{AF9C9C31-465E-D3AF-8B95-C7B1EFF785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21590" y="2784760"/>
            <a:ext cx="3573780" cy="28780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3189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par>
                                <p:cTn id="13" presetID="22" presetClass="entr" presetSubtype="4" fill="hold" nodeType="withEffect">
                                  <p:stCondLst>
                                    <p:cond delay="0"/>
                                  </p:stCondLst>
                                  <p:childTnLst>
                                    <p:set>
                                      <p:cBhvr>
                                        <p:cTn id="14" dur="1" fill="hold">
                                          <p:stCondLst>
                                            <p:cond delay="0"/>
                                          </p:stCondLst>
                                        </p:cTn>
                                        <p:tgtEl>
                                          <p:spTgt spid="8194"/>
                                        </p:tgtEl>
                                        <p:attrNameLst>
                                          <p:attrName>style.visibility</p:attrName>
                                        </p:attrNameLst>
                                      </p:cBhvr>
                                      <p:to>
                                        <p:strVal val="visible"/>
                                      </p:to>
                                    </p:set>
                                    <p:animEffect transition="in" filter="wipe(down)">
                                      <p:cBhvr>
                                        <p:cTn id="15" dur="500"/>
                                        <p:tgtEl>
                                          <p:spTgt spid="8194"/>
                                        </p:tgtEl>
                                      </p:cBhvr>
                                    </p:animEffect>
                                  </p:childTnLst>
                                </p:cTn>
                              </p:par>
                              <p:par>
                                <p:cTn id="16" presetID="22" presetClass="entr" presetSubtype="4" fill="hold" nodeType="withEffect">
                                  <p:stCondLst>
                                    <p:cond delay="0"/>
                                  </p:stCondLst>
                                  <p:childTnLst>
                                    <p:set>
                                      <p:cBhvr>
                                        <p:cTn id="17" dur="1" fill="hold">
                                          <p:stCondLst>
                                            <p:cond delay="0"/>
                                          </p:stCondLst>
                                        </p:cTn>
                                        <p:tgtEl>
                                          <p:spTgt spid="8196"/>
                                        </p:tgtEl>
                                        <p:attrNameLst>
                                          <p:attrName>style.visibility</p:attrName>
                                        </p:attrNameLst>
                                      </p:cBhvr>
                                      <p:to>
                                        <p:strVal val="visible"/>
                                      </p:to>
                                    </p:set>
                                    <p:animEffect transition="in" filter="wipe(down)">
                                      <p:cBhvr>
                                        <p:cTn id="18" dur="500"/>
                                        <p:tgtEl>
                                          <p:spTgt spid="8196"/>
                                        </p:tgtEl>
                                      </p:cBhvr>
                                    </p:animEffect>
                                  </p:childTnLst>
                                </p:cTn>
                              </p:par>
                              <p:par>
                                <p:cTn id="19" presetID="22" presetClass="entr" presetSubtype="4" fill="hold" nodeType="withEffect">
                                  <p:stCondLst>
                                    <p:cond delay="0"/>
                                  </p:stCondLst>
                                  <p:childTnLst>
                                    <p:set>
                                      <p:cBhvr>
                                        <p:cTn id="20" dur="1" fill="hold">
                                          <p:stCondLst>
                                            <p:cond delay="0"/>
                                          </p:stCondLst>
                                        </p:cTn>
                                        <p:tgtEl>
                                          <p:spTgt spid="8198"/>
                                        </p:tgtEl>
                                        <p:attrNameLst>
                                          <p:attrName>style.visibility</p:attrName>
                                        </p:attrNameLst>
                                      </p:cBhvr>
                                      <p:to>
                                        <p:strVal val="visible"/>
                                      </p:to>
                                    </p:set>
                                    <p:animEffect transition="in" filter="wipe(down)">
                                      <p:cBhvr>
                                        <p:cTn id="21"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10049083"/>
            <a:ext cx="16172916" cy="237917"/>
            <a:chOff x="0" y="0"/>
            <a:chExt cx="4259533" cy="62661"/>
          </a:xfrm>
        </p:grpSpPr>
        <p:sp>
          <p:nvSpPr>
            <p:cNvPr id="4" name="Freeform 4"/>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txBody>
            <a:bodyPr/>
            <a:lstStyle/>
            <a:p>
              <a:endParaRPr lang="en-VN"/>
            </a:p>
          </p:txBody>
        </p:sp>
        <p:sp>
          <p:nvSpPr>
            <p:cNvPr id="5" name="TextBox 5"/>
            <p:cNvSpPr txBox="1"/>
            <p:nvPr/>
          </p:nvSpPr>
          <p:spPr>
            <a:xfrm>
              <a:off x="0" y="-38100"/>
              <a:ext cx="4259533" cy="10076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Freeform 6"/>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20" name="TextBox 19">
            <a:extLst>
              <a:ext uri="{FF2B5EF4-FFF2-40B4-BE49-F238E27FC236}">
                <a16:creationId xmlns:a16="http://schemas.microsoft.com/office/drawing/2014/main" id="{7ACB5204-A242-4A18-7AC4-D2F7B5E20E55}"/>
              </a:ext>
            </a:extLst>
          </p:cNvPr>
          <p:cNvSpPr txBox="1"/>
          <p:nvPr/>
        </p:nvSpPr>
        <p:spPr>
          <a:xfrm>
            <a:off x="1066800" y="731848"/>
            <a:ext cx="16154400" cy="1998176"/>
          </a:xfrm>
          <a:prstGeom prst="rect">
            <a:avLst/>
          </a:prstGeom>
          <a:noFill/>
        </p:spPr>
        <p:txBody>
          <a:bodyPr wrap="square">
            <a:spAutoFit/>
          </a:bodyPr>
          <a:lstStyle/>
          <a:p>
            <a:pPr algn="just">
              <a:lnSpc>
                <a:spcPct val="150000"/>
              </a:lnSpc>
            </a:pPr>
            <a:r>
              <a:rPr lang="vi-VN" sz="4400" b="1" dirty="0">
                <a:effectLst/>
                <a:latin typeface="Arial" panose="020B0604020202020204" pitchFamily="34" charset="0"/>
                <a:ea typeface="Calibri" panose="020F0502020204030204" pitchFamily="34" charset="0"/>
                <a:cs typeface="Arial" panose="020B0604020202020204" pitchFamily="34" charset="0"/>
              </a:rPr>
              <a:t>Câu 4. Khổ thơ cuối cho em cảm nhận điều gì về cuộc sống của các chiến sĩ ở Trường Sa?</a:t>
            </a:r>
            <a:endParaRPr lang="vi-VN" sz="4400" b="1" dirty="0">
              <a:effectLst/>
              <a:latin typeface="Arial" panose="020B0604020202020204" pitchFamily="34" charset="0"/>
              <a:cs typeface="Arial" panose="020B0604020202020204" pitchFamily="34" charset="0"/>
            </a:endParaRPr>
          </a:p>
        </p:txBody>
      </p:sp>
      <p:sp>
        <p:nvSpPr>
          <p:cNvPr id="24" name="Double Bracket 23">
            <a:extLst>
              <a:ext uri="{FF2B5EF4-FFF2-40B4-BE49-F238E27FC236}">
                <a16:creationId xmlns:a16="http://schemas.microsoft.com/office/drawing/2014/main" id="{EA17EFF3-D9B2-9907-61A6-E61D7B8CDDC5}"/>
              </a:ext>
            </a:extLst>
          </p:cNvPr>
          <p:cNvSpPr/>
          <p:nvPr/>
        </p:nvSpPr>
        <p:spPr>
          <a:xfrm>
            <a:off x="915775" y="3275866"/>
            <a:ext cx="9538865" cy="5536870"/>
          </a:xfrm>
          <a:prstGeom prst="bracketPair">
            <a:avLst>
              <a:gd name="adj" fmla="val 3259"/>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bIns="252000" rtlCol="0" anchor="ctr"/>
          <a:lstStyle/>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Cuộc sống của các chiến sĩ tuy gian lao, vất vả nhưng cũng có những khoảnh khắc đời thường với vườn rau, con gà, với những khúc hát bên cây súng. Khổ thơ cuối cho thấy các chiến sĩ rất dũng động, lạc quan,...) cảm, đồng thời rất hiền lành, yêu lao động.</a:t>
            </a:r>
            <a:endParaRPr lang="vi-VN" sz="3600" dirty="0">
              <a:effectLst/>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ABAF4955-3E36-7912-74C7-B425B7D8B7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6600" y="3275866"/>
            <a:ext cx="6569815" cy="55368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349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10049083"/>
            <a:ext cx="16172916" cy="237917"/>
            <a:chOff x="0" y="0"/>
            <a:chExt cx="4259533" cy="62661"/>
          </a:xfrm>
        </p:grpSpPr>
        <p:sp>
          <p:nvSpPr>
            <p:cNvPr id="4" name="Freeform 4"/>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txBody>
            <a:bodyPr/>
            <a:lstStyle/>
            <a:p>
              <a:endParaRPr lang="en-VN"/>
            </a:p>
          </p:txBody>
        </p:sp>
        <p:sp>
          <p:nvSpPr>
            <p:cNvPr id="5" name="TextBox 5"/>
            <p:cNvSpPr txBox="1"/>
            <p:nvPr/>
          </p:nvSpPr>
          <p:spPr>
            <a:xfrm>
              <a:off x="0" y="-38100"/>
              <a:ext cx="4259533" cy="10076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Freeform 6"/>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20" name="TextBox 19">
            <a:extLst>
              <a:ext uri="{FF2B5EF4-FFF2-40B4-BE49-F238E27FC236}">
                <a16:creationId xmlns:a16="http://schemas.microsoft.com/office/drawing/2014/main" id="{7ACB5204-A242-4A18-7AC4-D2F7B5E20E55}"/>
              </a:ext>
            </a:extLst>
          </p:cNvPr>
          <p:cNvSpPr txBox="1"/>
          <p:nvPr/>
        </p:nvSpPr>
        <p:spPr>
          <a:xfrm>
            <a:off x="1066800" y="872841"/>
            <a:ext cx="9067800" cy="799706"/>
          </a:xfrm>
          <a:prstGeom prst="rect">
            <a:avLst/>
          </a:prstGeom>
          <a:noFill/>
        </p:spPr>
        <p:txBody>
          <a:bodyPr wrap="square">
            <a:spAutoFit/>
          </a:bodyPr>
          <a:lstStyle/>
          <a:p>
            <a:pPr algn="just">
              <a:lnSpc>
                <a:spcPct val="114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Qua bài đọc, em hiểu điều gì?</a:t>
            </a:r>
            <a:endParaRPr lang="vi-VN" sz="4400" b="1" dirty="0">
              <a:effectLst/>
              <a:latin typeface="Arial" panose="020B0604020202020204" pitchFamily="34" charset="0"/>
              <a:cs typeface="Arial" panose="020B0604020202020204" pitchFamily="34" charset="0"/>
            </a:endParaRPr>
          </a:p>
        </p:txBody>
      </p:sp>
      <p:sp>
        <p:nvSpPr>
          <p:cNvPr id="23" name="Double Bracket 22">
            <a:extLst>
              <a:ext uri="{FF2B5EF4-FFF2-40B4-BE49-F238E27FC236}">
                <a16:creationId xmlns:a16="http://schemas.microsoft.com/office/drawing/2014/main" id="{56FFCC71-C521-4912-E74C-7478B0F7DADC}"/>
              </a:ext>
            </a:extLst>
          </p:cNvPr>
          <p:cNvSpPr/>
          <p:nvPr/>
        </p:nvSpPr>
        <p:spPr>
          <a:xfrm>
            <a:off x="1066800" y="5208378"/>
            <a:ext cx="11125200" cy="1447800"/>
          </a:xfrm>
          <a:prstGeom prst="bracketPair">
            <a:avLst>
              <a:gd name="adj" fmla="val 8764"/>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bIns="36000" rtlCol="0" anchor="ctr"/>
          <a:lstStyle/>
          <a:p>
            <a:pPr algn="ctr">
              <a:lnSpc>
                <a:spcPct val="114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Trường Sa là một phần của đất nước Việt Nam.</a:t>
            </a:r>
            <a:endParaRPr lang="vi-VN" sz="4000" dirty="0">
              <a:effectLst/>
              <a:latin typeface="Arial" panose="020B0604020202020204" pitchFamily="34" charset="0"/>
              <a:cs typeface="Arial" panose="020B0604020202020204" pitchFamily="34" charset="0"/>
            </a:endParaRPr>
          </a:p>
        </p:txBody>
      </p:sp>
      <p:sp>
        <p:nvSpPr>
          <p:cNvPr id="24" name="Double Bracket 23">
            <a:extLst>
              <a:ext uri="{FF2B5EF4-FFF2-40B4-BE49-F238E27FC236}">
                <a16:creationId xmlns:a16="http://schemas.microsoft.com/office/drawing/2014/main" id="{EA17EFF3-D9B2-9907-61A6-E61D7B8CDDC5}"/>
              </a:ext>
            </a:extLst>
          </p:cNvPr>
          <p:cNvSpPr/>
          <p:nvPr/>
        </p:nvSpPr>
        <p:spPr>
          <a:xfrm>
            <a:off x="1066800" y="7601826"/>
            <a:ext cx="15106116" cy="1310812"/>
          </a:xfrm>
          <a:prstGeom prst="bracketPair">
            <a:avLst>
              <a:gd name="adj" fmla="val 8764"/>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bIns="36000" rtlCol="0" anchor="ctr"/>
          <a:lstStyle/>
          <a:p>
            <a:pPr algn="ctr">
              <a:lnSpc>
                <a:spcPct val="114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Các chiến sĩ bảo vệ biển, đảo rất dũng cảm và cũng rất hiền lành.</a:t>
            </a:r>
            <a:endParaRPr lang="vi-VN" sz="4000" dirty="0">
              <a:effectLst/>
              <a:latin typeface="Arial" panose="020B0604020202020204" pitchFamily="34" charset="0"/>
              <a:cs typeface="Arial" panose="020B0604020202020204" pitchFamily="34" charset="0"/>
            </a:endParaRPr>
          </a:p>
        </p:txBody>
      </p:sp>
      <p:sp>
        <p:nvSpPr>
          <p:cNvPr id="25" name="Double Bracket 24">
            <a:extLst>
              <a:ext uri="{FF2B5EF4-FFF2-40B4-BE49-F238E27FC236}">
                <a16:creationId xmlns:a16="http://schemas.microsoft.com/office/drawing/2014/main" id="{F66FBAD6-4EFE-9EE1-2888-77979A170C5B}"/>
              </a:ext>
            </a:extLst>
          </p:cNvPr>
          <p:cNvSpPr/>
          <p:nvPr/>
        </p:nvSpPr>
        <p:spPr>
          <a:xfrm>
            <a:off x="1066800" y="2814930"/>
            <a:ext cx="7467600" cy="1447800"/>
          </a:xfrm>
          <a:prstGeom prst="bracketPair">
            <a:avLst>
              <a:gd name="adj" fmla="val 8764"/>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bIns="36000" rtlCol="0" anchor="ctr"/>
          <a:lstStyle/>
          <a:p>
            <a:pPr algn="ctr">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Em yêu quần đảo Trường Sa.</a:t>
            </a:r>
            <a:endParaRPr lang="vi-VN" sz="4000" dirty="0">
              <a:effectLst/>
              <a:latin typeface="Arial" panose="020B0604020202020204" pitchFamily="34" charset="0"/>
              <a:cs typeface="Arial" panose="020B0604020202020204" pitchFamily="34" charset="0"/>
            </a:endParaRPr>
          </a:p>
        </p:txBody>
      </p:sp>
      <p:pic>
        <p:nvPicPr>
          <p:cNvPr id="9218" name="Picture 2" descr="Chia sẻ với hơn 51 về mô hình cột mốc trường sa - coedo.com.vn">
            <a:extLst>
              <a:ext uri="{FF2B5EF4-FFF2-40B4-BE49-F238E27FC236}">
                <a16:creationId xmlns:a16="http://schemas.microsoft.com/office/drawing/2014/main" id="{CAEC35FD-ECC8-2E3C-F77B-D92107596D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01600" y="1181100"/>
            <a:ext cx="4715408" cy="59440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2292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par>
                                <p:cTn id="19" presetID="22" presetClass="entr" presetSubtype="8" fill="hold" nodeType="withEffect">
                                  <p:stCondLst>
                                    <p:cond delay="0"/>
                                  </p:stCondLst>
                                  <p:childTnLst>
                                    <p:set>
                                      <p:cBhvr>
                                        <p:cTn id="20" dur="1" fill="hold">
                                          <p:stCondLst>
                                            <p:cond delay="0"/>
                                          </p:stCondLst>
                                        </p:cTn>
                                        <p:tgtEl>
                                          <p:spTgt spid="9218"/>
                                        </p:tgtEl>
                                        <p:attrNameLst>
                                          <p:attrName>style.visibility</p:attrName>
                                        </p:attrNameLst>
                                      </p:cBhvr>
                                      <p:to>
                                        <p:strVal val="visible"/>
                                      </p:to>
                                    </p:set>
                                    <p:animEffect transition="in" filter="wipe(left)">
                                      <p:cBhvr>
                                        <p:cTn id="21"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animBg="1"/>
      <p:bldP spid="24"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814" y="-2057400"/>
            <a:ext cx="4230168" cy="4114800"/>
          </a:xfrm>
          <a:custGeom>
            <a:avLst/>
            <a:gdLst/>
            <a:ahLst/>
            <a:cxnLst/>
            <a:rect l="l" t="t" r="r" b="b"/>
            <a:pathLst>
              <a:path w="4230168" h="4114800">
                <a:moveTo>
                  <a:pt x="0" y="0"/>
                </a:moveTo>
                <a:lnTo>
                  <a:pt x="4230168" y="0"/>
                </a:lnTo>
                <a:lnTo>
                  <a:pt x="4230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grpSp>
        <p:nvGrpSpPr>
          <p:cNvPr id="3" name="Group 3"/>
          <p:cNvGrpSpPr/>
          <p:nvPr/>
        </p:nvGrpSpPr>
        <p:grpSpPr>
          <a:xfrm>
            <a:off x="0" y="10049083"/>
            <a:ext cx="16172916" cy="237917"/>
            <a:chOff x="0" y="0"/>
            <a:chExt cx="4259533" cy="62661"/>
          </a:xfrm>
        </p:grpSpPr>
        <p:sp>
          <p:nvSpPr>
            <p:cNvPr id="4" name="Freeform 4"/>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txBody>
            <a:bodyPr/>
            <a:lstStyle/>
            <a:p>
              <a:endParaRPr lang="en-VN"/>
            </a:p>
          </p:txBody>
        </p:sp>
        <p:sp>
          <p:nvSpPr>
            <p:cNvPr id="5" name="TextBox 5"/>
            <p:cNvSpPr txBox="1"/>
            <p:nvPr/>
          </p:nvSpPr>
          <p:spPr>
            <a:xfrm>
              <a:off x="0" y="-38100"/>
              <a:ext cx="4259533" cy="10076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Freeform 6"/>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14" name="Freeform 14"/>
          <p:cNvSpPr/>
          <p:nvPr/>
        </p:nvSpPr>
        <p:spPr>
          <a:xfrm>
            <a:off x="4800600" y="762000"/>
            <a:ext cx="12406858" cy="4381500"/>
          </a:xfrm>
          <a:prstGeom prst="roundRect">
            <a:avLst>
              <a:gd name="adj" fmla="val 4699"/>
            </a:avLst>
          </a:prstGeom>
          <a:solidFill>
            <a:srgbClr val="F79C78"/>
          </a:solidFill>
        </p:spPr>
        <p:txBody>
          <a:bodyPr anchor="ct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Thông qua các hình ảnh về vẻ đẹp của biển, đảo ở Trường Sa và cuộc sống của những chiến sĩ bảo vệ biển, đảo, bài thơ là tiếng nói khẳng định chủ quyền của nước ta đối với quần đảo Trường Sa.</a:t>
            </a:r>
            <a:endParaRPr lang="vi-VN" sz="4000" dirty="0">
              <a:effectLst/>
              <a:latin typeface="Arial" panose="020B0604020202020204" pitchFamily="34" charset="0"/>
              <a:cs typeface="Arial" panose="020B0604020202020204" pitchFamily="34" charset="0"/>
            </a:endParaRPr>
          </a:p>
        </p:txBody>
      </p:sp>
      <p:pic>
        <p:nvPicPr>
          <p:cNvPr id="10242" name="Picture 2" descr="Đoàn đại biểu tỉnh Thái Nguyên thăm, động viên quân dân huyện đảo Trường Sa">
            <a:extLst>
              <a:ext uri="{FF2B5EF4-FFF2-40B4-BE49-F238E27FC236}">
                <a16:creationId xmlns:a16="http://schemas.microsoft.com/office/drawing/2014/main" id="{F9A36A23-B120-70E6-2756-E9B5F95294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995989"/>
            <a:ext cx="7081567" cy="46384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44" name="Picture 4" descr="Cơ hội để bạn trẻ đến với quần đảo Trường Sa">
            <a:extLst>
              <a:ext uri="{FF2B5EF4-FFF2-40B4-BE49-F238E27FC236}">
                <a16:creationId xmlns:a16="http://schemas.microsoft.com/office/drawing/2014/main" id="{7FFFA2C7-A8DD-5412-FBE5-DC1E96D3A9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9296" y="4940711"/>
            <a:ext cx="7021704" cy="46937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7950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0242"/>
                                        </p:tgtEl>
                                        <p:attrNameLst>
                                          <p:attrName>style.visibility</p:attrName>
                                        </p:attrNameLst>
                                      </p:cBhvr>
                                      <p:to>
                                        <p:strVal val="visible"/>
                                      </p:to>
                                    </p:set>
                                    <p:animEffect transition="in" filter="randombar(horizontal)">
                                      <p:cBhvr>
                                        <p:cTn id="10" dur="500"/>
                                        <p:tgtEl>
                                          <p:spTgt spid="10242"/>
                                        </p:tgtEl>
                                      </p:cBhvr>
                                    </p:animEffect>
                                  </p:childTnLst>
                                </p:cTn>
                              </p:par>
                              <p:par>
                                <p:cTn id="11" presetID="14" presetClass="entr" presetSubtype="10" fill="hold" nodeType="withEffect">
                                  <p:stCondLst>
                                    <p:cond delay="0"/>
                                  </p:stCondLst>
                                  <p:childTnLst>
                                    <p:set>
                                      <p:cBhvr>
                                        <p:cTn id="12" dur="1" fill="hold">
                                          <p:stCondLst>
                                            <p:cond delay="0"/>
                                          </p:stCondLst>
                                        </p:cTn>
                                        <p:tgtEl>
                                          <p:spTgt spid="10244"/>
                                        </p:tgtEl>
                                        <p:attrNameLst>
                                          <p:attrName>style.visibility</p:attrName>
                                        </p:attrNameLst>
                                      </p:cBhvr>
                                      <p:to>
                                        <p:strVal val="visible"/>
                                      </p:to>
                                    </p:set>
                                    <p:animEffect transition="in" filter="randombar(horizontal)">
                                      <p:cBhvr>
                                        <p:cTn id="13"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814" y="-2057400"/>
            <a:ext cx="4230168" cy="4114800"/>
          </a:xfrm>
          <a:custGeom>
            <a:avLst/>
            <a:gdLst/>
            <a:ahLst/>
            <a:cxnLst/>
            <a:rect l="l" t="t" r="r" b="b"/>
            <a:pathLst>
              <a:path w="4230168" h="4114800">
                <a:moveTo>
                  <a:pt x="0" y="0"/>
                </a:moveTo>
                <a:lnTo>
                  <a:pt x="4230168" y="0"/>
                </a:lnTo>
                <a:lnTo>
                  <a:pt x="4230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grpSp>
        <p:nvGrpSpPr>
          <p:cNvPr id="3" name="Group 3"/>
          <p:cNvGrpSpPr/>
          <p:nvPr/>
        </p:nvGrpSpPr>
        <p:grpSpPr>
          <a:xfrm>
            <a:off x="9923231" y="1028700"/>
            <a:ext cx="7336069" cy="7336069"/>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9C78"/>
            </a:solidFill>
          </p:spPr>
          <p:txBody>
            <a:bodyPr/>
            <a:lstStyle/>
            <a:p>
              <a:endParaRPr lang="en-VN"/>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0174026" y="3122539"/>
            <a:ext cx="8834210" cy="6135761"/>
          </a:xfrm>
          <a:custGeom>
            <a:avLst/>
            <a:gdLst/>
            <a:ahLst/>
            <a:cxnLst/>
            <a:rect l="l" t="t" r="r" b="b"/>
            <a:pathLst>
              <a:path w="8834210" h="6135761">
                <a:moveTo>
                  <a:pt x="0" y="0"/>
                </a:moveTo>
                <a:lnTo>
                  <a:pt x="8834211" y="0"/>
                </a:lnTo>
                <a:lnTo>
                  <a:pt x="8834211" y="6135761"/>
                </a:lnTo>
                <a:lnTo>
                  <a:pt x="0" y="61357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grpSp>
        <p:nvGrpSpPr>
          <p:cNvPr id="7" name="Group 7"/>
          <p:cNvGrpSpPr/>
          <p:nvPr/>
        </p:nvGrpSpPr>
        <p:grpSpPr>
          <a:xfrm>
            <a:off x="0" y="10049083"/>
            <a:ext cx="16172916" cy="237917"/>
            <a:chOff x="0" y="0"/>
            <a:chExt cx="4259533" cy="62661"/>
          </a:xfrm>
        </p:grpSpPr>
        <p:sp>
          <p:nvSpPr>
            <p:cNvPr id="8" name="Freeform 8"/>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txBody>
            <a:bodyPr/>
            <a:lstStyle/>
            <a:p>
              <a:endParaRPr lang="en-VN"/>
            </a:p>
          </p:txBody>
        </p:sp>
        <p:sp>
          <p:nvSpPr>
            <p:cNvPr id="9" name="TextBox 9"/>
            <p:cNvSpPr txBox="1"/>
            <p:nvPr/>
          </p:nvSpPr>
          <p:spPr>
            <a:xfrm>
              <a:off x="0" y="-38100"/>
              <a:ext cx="4259533" cy="100761"/>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14" name="TextBox 25">
            <a:extLst>
              <a:ext uri="{FF2B5EF4-FFF2-40B4-BE49-F238E27FC236}">
                <a16:creationId xmlns:a16="http://schemas.microsoft.com/office/drawing/2014/main" id="{0CFB9C0E-75F6-63ED-21F1-2DCAAA9E1549}"/>
              </a:ext>
            </a:extLst>
          </p:cNvPr>
          <p:cNvSpPr txBox="1"/>
          <p:nvPr/>
        </p:nvSpPr>
        <p:spPr>
          <a:xfrm>
            <a:off x="2362200" y="3714134"/>
            <a:ext cx="5839516" cy="2858731"/>
          </a:xfrm>
          <a:prstGeom prst="rect">
            <a:avLst/>
          </a:prstGeom>
        </p:spPr>
        <p:txBody>
          <a:bodyPr wrap="square" lIns="0" tIns="0" rIns="0" bIns="0" rtlCol="0" anchor="t">
            <a:spAutoFit/>
          </a:bodyPr>
          <a:lstStyle/>
          <a:p>
            <a:pPr algn="ctr">
              <a:lnSpc>
                <a:spcPct val="150000"/>
              </a:lnSpc>
            </a:pPr>
            <a:r>
              <a:rPr lang="vi-VN" sz="6600" b="1" dirty="0">
                <a:solidFill>
                  <a:srgbClr val="000000"/>
                </a:solidFill>
                <a:latin typeface="Arial" panose="020B0604020202020204" pitchFamily="34" charset="0"/>
                <a:cs typeface="Arial" panose="020B0604020202020204" pitchFamily="34" charset="0"/>
              </a:rPr>
              <a:t>03.</a:t>
            </a:r>
          </a:p>
          <a:p>
            <a:pPr algn="ctr">
              <a:lnSpc>
                <a:spcPct val="150000"/>
              </a:lnSpc>
            </a:pPr>
            <a:r>
              <a:rPr lang="vi-VN" sz="6600" b="1" dirty="0">
                <a:solidFill>
                  <a:srgbClr val="000000"/>
                </a:solidFill>
                <a:latin typeface="Arial" panose="020B0604020202020204" pitchFamily="34" charset="0"/>
                <a:cs typeface="Arial" panose="020B0604020202020204" pitchFamily="34" charset="0"/>
              </a:rPr>
              <a:t>Đọc nâng cao</a:t>
            </a:r>
            <a:endParaRPr lang="en-US" sz="66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298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814" y="-2057400"/>
            <a:ext cx="4230168" cy="4114800"/>
          </a:xfrm>
          <a:custGeom>
            <a:avLst/>
            <a:gdLst/>
            <a:ahLst/>
            <a:cxnLst/>
            <a:rect l="l" t="t" r="r" b="b"/>
            <a:pathLst>
              <a:path w="4230168" h="4114800">
                <a:moveTo>
                  <a:pt x="0" y="0"/>
                </a:moveTo>
                <a:lnTo>
                  <a:pt x="4230168" y="0"/>
                </a:lnTo>
                <a:lnTo>
                  <a:pt x="4230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grpSp>
        <p:nvGrpSpPr>
          <p:cNvPr id="3" name="Group 3"/>
          <p:cNvGrpSpPr/>
          <p:nvPr/>
        </p:nvGrpSpPr>
        <p:grpSpPr>
          <a:xfrm>
            <a:off x="0" y="10049083"/>
            <a:ext cx="16172916" cy="237917"/>
            <a:chOff x="0" y="0"/>
            <a:chExt cx="4259533" cy="62661"/>
          </a:xfrm>
        </p:grpSpPr>
        <p:sp>
          <p:nvSpPr>
            <p:cNvPr id="4" name="Freeform 4"/>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txBody>
            <a:bodyPr/>
            <a:lstStyle/>
            <a:p>
              <a:endParaRPr lang="en-VN"/>
            </a:p>
          </p:txBody>
        </p:sp>
        <p:sp>
          <p:nvSpPr>
            <p:cNvPr id="5" name="TextBox 5"/>
            <p:cNvSpPr txBox="1"/>
            <p:nvPr/>
          </p:nvSpPr>
          <p:spPr>
            <a:xfrm>
              <a:off x="0" y="-38100"/>
              <a:ext cx="4259533" cy="10076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Freeform 6"/>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7" name="TextBox 7"/>
          <p:cNvSpPr txBox="1"/>
          <p:nvPr/>
        </p:nvSpPr>
        <p:spPr>
          <a:xfrm>
            <a:off x="7028916" y="821609"/>
            <a:ext cx="4230168" cy="923330"/>
          </a:xfrm>
          <a:prstGeom prst="rect">
            <a:avLst/>
          </a:prstGeom>
        </p:spPr>
        <p:txBody>
          <a:bodyPr wrap="square" lIns="0" tIns="0" rIns="0" bIns="0" rtlCol="0" anchor="t">
            <a:spAutoFit/>
          </a:bodyPr>
          <a:lstStyle/>
          <a:p>
            <a:pPr algn="ctr"/>
            <a:r>
              <a:rPr lang="vi-VN" sz="6000" b="1" dirty="0">
                <a:solidFill>
                  <a:schemeClr val="accent6">
                    <a:lumMod val="75000"/>
                  </a:schemeClr>
                </a:solidFill>
                <a:latin typeface="Arial" panose="020B0604020202020204" pitchFamily="34" charset="0"/>
                <a:cs typeface="Arial" panose="020B0604020202020204" pitchFamily="34" charset="0"/>
              </a:rPr>
              <a:t>Luyện đọc</a:t>
            </a:r>
            <a:endParaRPr lang="en-US" sz="6000" b="1" dirty="0">
              <a:solidFill>
                <a:schemeClr val="accent6">
                  <a:lumMod val="75000"/>
                </a:schemeClr>
              </a:solidFill>
              <a:latin typeface="Arial" panose="020B0604020202020204" pitchFamily="34" charset="0"/>
              <a:cs typeface="Arial" panose="020B0604020202020204" pitchFamily="34" charset="0"/>
            </a:endParaRPr>
          </a:p>
        </p:txBody>
      </p:sp>
      <p:sp>
        <p:nvSpPr>
          <p:cNvPr id="14" name="Double Bracket 13">
            <a:extLst>
              <a:ext uri="{FF2B5EF4-FFF2-40B4-BE49-F238E27FC236}">
                <a16:creationId xmlns:a16="http://schemas.microsoft.com/office/drawing/2014/main" id="{ED38B0D6-3190-F11C-6136-737B214F1F0F}"/>
              </a:ext>
            </a:extLst>
          </p:cNvPr>
          <p:cNvSpPr/>
          <p:nvPr/>
        </p:nvSpPr>
        <p:spPr>
          <a:xfrm>
            <a:off x="1981200" y="2263022"/>
            <a:ext cx="14706600" cy="2308778"/>
          </a:xfrm>
          <a:prstGeom prst="bracketPair">
            <a:avLst>
              <a:gd name="adj" fmla="val 6659"/>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bIns="252000" rtlCol="0" anchor="ctr"/>
          <a:lstStyle/>
          <a:p>
            <a:pPr algn="ctr">
              <a:lnSpc>
                <a:spcPct val="150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Luyện tập, chú ý cách ngắt nghỉ ở giữa các câu; </a:t>
            </a:r>
          </a:p>
          <a:p>
            <a:pPr algn="ctr">
              <a:lnSpc>
                <a:spcPct val="150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nhấn mạnh các từ ngữ quan trọng trong bài. </a:t>
            </a:r>
            <a:endParaRPr lang="vi-VN" sz="4400" b="1" dirty="0">
              <a:effectLst/>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49289688-00D0-FF2F-E019-B45AA1D1E1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0" y="5143418"/>
            <a:ext cx="10972800" cy="42282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7026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814" y="-2057400"/>
            <a:ext cx="4230168" cy="4114800"/>
          </a:xfrm>
          <a:custGeom>
            <a:avLst/>
            <a:gdLst/>
            <a:ahLst/>
            <a:cxnLst/>
            <a:rect l="l" t="t" r="r" b="b"/>
            <a:pathLst>
              <a:path w="4230168" h="4114800">
                <a:moveTo>
                  <a:pt x="0" y="0"/>
                </a:moveTo>
                <a:lnTo>
                  <a:pt x="4230168" y="0"/>
                </a:lnTo>
                <a:lnTo>
                  <a:pt x="4230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grpSp>
        <p:nvGrpSpPr>
          <p:cNvPr id="3" name="Group 3"/>
          <p:cNvGrpSpPr/>
          <p:nvPr/>
        </p:nvGrpSpPr>
        <p:grpSpPr>
          <a:xfrm>
            <a:off x="0" y="10049083"/>
            <a:ext cx="16172916" cy="237917"/>
            <a:chOff x="0" y="0"/>
            <a:chExt cx="4259533" cy="62661"/>
          </a:xfrm>
        </p:grpSpPr>
        <p:sp>
          <p:nvSpPr>
            <p:cNvPr id="4" name="Freeform 4"/>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txBody>
            <a:bodyPr/>
            <a:lstStyle/>
            <a:p>
              <a:endParaRPr lang="en-VN"/>
            </a:p>
          </p:txBody>
        </p:sp>
        <p:sp>
          <p:nvSpPr>
            <p:cNvPr id="5" name="TextBox 5"/>
            <p:cNvSpPr txBox="1"/>
            <p:nvPr/>
          </p:nvSpPr>
          <p:spPr>
            <a:xfrm>
              <a:off x="0" y="-38100"/>
              <a:ext cx="4259533" cy="10076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Freeform 6"/>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7" name="TextBox 7"/>
          <p:cNvSpPr txBox="1"/>
          <p:nvPr/>
        </p:nvSpPr>
        <p:spPr>
          <a:xfrm>
            <a:off x="6589488" y="950122"/>
            <a:ext cx="5109024" cy="1015663"/>
          </a:xfrm>
          <a:prstGeom prst="rect">
            <a:avLst/>
          </a:prstGeom>
        </p:spPr>
        <p:txBody>
          <a:bodyPr wrap="square" lIns="0" tIns="0" rIns="0" bIns="0" rtlCol="0" anchor="t">
            <a:spAutoFit/>
          </a:bodyPr>
          <a:lstStyle/>
          <a:p>
            <a:pPr algn="ctr"/>
            <a:r>
              <a:rPr lang="vi-VN" sz="6600" b="1" dirty="0">
                <a:solidFill>
                  <a:schemeClr val="accent6">
                    <a:lumMod val="75000"/>
                  </a:schemeClr>
                </a:solidFill>
                <a:latin typeface="Arial" panose="020B0604020202020204" pitchFamily="34" charset="0"/>
                <a:cs typeface="Arial" panose="020B0604020202020204" pitchFamily="34" charset="0"/>
              </a:rPr>
              <a:t>KHỞI ĐỘNG</a:t>
            </a:r>
            <a:endParaRPr lang="en-US" sz="6600" b="1" dirty="0">
              <a:solidFill>
                <a:schemeClr val="accent6">
                  <a:lumMod val="75000"/>
                </a:schemeClr>
              </a:solidFill>
              <a:latin typeface="Arial" panose="020B0604020202020204" pitchFamily="34" charset="0"/>
              <a:cs typeface="Arial" panose="020B0604020202020204" pitchFamily="34" charset="0"/>
            </a:endParaRPr>
          </a:p>
        </p:txBody>
      </p:sp>
      <p:pic>
        <p:nvPicPr>
          <p:cNvPr id="1026" name="Picture 2" descr="Đời sống, vật chất, tinh thần của quân và dân trên huyện đảo Trường Sa ngày  càng được nâng lên">
            <a:extLst>
              <a:ext uri="{FF2B5EF4-FFF2-40B4-BE49-F238E27FC236}">
                <a16:creationId xmlns:a16="http://schemas.microsoft.com/office/drawing/2014/main" id="{734CF65D-8BD1-A321-3E61-D81A5C4D43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949015"/>
            <a:ext cx="8953500" cy="5972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Double Bracket 10">
            <a:extLst>
              <a:ext uri="{FF2B5EF4-FFF2-40B4-BE49-F238E27FC236}">
                <a16:creationId xmlns:a16="http://schemas.microsoft.com/office/drawing/2014/main" id="{D80E5048-B8E7-7C6A-D288-35FCF2BCA1F9}"/>
              </a:ext>
            </a:extLst>
          </p:cNvPr>
          <p:cNvSpPr/>
          <p:nvPr/>
        </p:nvSpPr>
        <p:spPr>
          <a:xfrm>
            <a:off x="11049000" y="2400300"/>
            <a:ext cx="6096000" cy="3144541"/>
          </a:xfrm>
          <a:prstGeom prst="bracketPair">
            <a:avLst>
              <a:gd name="adj" fmla="val 6659"/>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lnSpc>
                <a:spcPct val="150000"/>
              </a:lnSpc>
            </a:pPr>
            <a:endParaRPr lang="en-US" sz="4500" dirty="0"/>
          </a:p>
          <a:p>
            <a:pPr algn="ctr">
              <a:lnSpc>
                <a:spcPct val="150000"/>
              </a:lnSpc>
            </a:pPr>
            <a:r>
              <a:rPr lang="en-US" sz="4500" dirty="0" err="1"/>
              <a:t>Nội</a:t>
            </a:r>
            <a:r>
              <a:rPr lang="en-US" sz="4500" dirty="0"/>
              <a:t> dung </a:t>
            </a:r>
            <a:r>
              <a:rPr lang="en-US" sz="4500" dirty="0" err="1"/>
              <a:t>bài</a:t>
            </a:r>
            <a:r>
              <a:rPr lang="en-US" sz="4500" dirty="0"/>
              <a:t> </a:t>
            </a:r>
            <a:r>
              <a:rPr lang="en-US" sz="4500" dirty="0" err="1"/>
              <a:t>hát</a:t>
            </a:r>
            <a:r>
              <a:rPr lang="en-US" sz="4500" dirty="0"/>
              <a:t> </a:t>
            </a:r>
            <a:r>
              <a:rPr lang="en-US" sz="4500" dirty="0" err="1"/>
              <a:t>nói</a:t>
            </a:r>
            <a:r>
              <a:rPr lang="en-US" sz="4500" dirty="0"/>
              <a:t> </a:t>
            </a:r>
            <a:r>
              <a:rPr lang="en-US" sz="4500" dirty="0" err="1"/>
              <a:t>về</a:t>
            </a:r>
            <a:r>
              <a:rPr lang="en-US" sz="4500" dirty="0"/>
              <a:t> </a:t>
            </a:r>
            <a:r>
              <a:rPr lang="en-US" sz="4500" dirty="0" err="1"/>
              <a:t>điều</a:t>
            </a:r>
            <a:r>
              <a:rPr lang="en-US" sz="4500" dirty="0"/>
              <a:t> </a:t>
            </a:r>
            <a:r>
              <a:rPr lang="en-US" sz="4500" dirty="0" err="1"/>
              <a:t>gì</a:t>
            </a:r>
            <a:r>
              <a:rPr lang="en-US" sz="4500" dirty="0"/>
              <a:t>? </a:t>
            </a:r>
            <a:endParaRPr lang="vi-VN" sz="4500" dirty="0">
              <a:solidFill>
                <a:srgbClr val="000000"/>
              </a:solidFill>
              <a:latin typeface="Arial" panose="020B0604020202020204" pitchFamily="34" charset="0"/>
              <a:cs typeface="Arial" panose="020B0604020202020204" pitchFamily="34" charset="0"/>
            </a:endParaRPr>
          </a:p>
          <a:p>
            <a:pPr algn="ctr">
              <a:lnSpc>
                <a:spcPct val="150000"/>
              </a:lnSpc>
            </a:pPr>
            <a:endParaRPr lang="vi-VN" sz="4000" dirty="0">
              <a:effectLst/>
              <a:latin typeface="Arial" panose="020B0604020202020204" pitchFamily="34" charset="0"/>
              <a:cs typeface="Arial" panose="020B0604020202020204" pitchFamily="34" charset="0"/>
            </a:endParaRPr>
          </a:p>
        </p:txBody>
      </p:sp>
      <p:sp>
        <p:nvSpPr>
          <p:cNvPr id="8" name="Double Bracket 7">
            <a:extLst>
              <a:ext uri="{FF2B5EF4-FFF2-40B4-BE49-F238E27FC236}">
                <a16:creationId xmlns:a16="http://schemas.microsoft.com/office/drawing/2014/main" id="{464645B8-5D7E-B8B4-6EF6-0F93FDCA827C}"/>
              </a:ext>
            </a:extLst>
          </p:cNvPr>
          <p:cNvSpPr/>
          <p:nvPr/>
        </p:nvSpPr>
        <p:spPr>
          <a:xfrm>
            <a:off x="11049000" y="5494534"/>
            <a:ext cx="6096000" cy="3426656"/>
          </a:xfrm>
          <a:prstGeom prst="bracketPair">
            <a:avLst>
              <a:gd name="adj" fmla="val 6659"/>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lnSpc>
                <a:spcPct val="150000"/>
              </a:lnSpc>
            </a:pPr>
            <a:endParaRPr lang="en-US" sz="4500" dirty="0"/>
          </a:p>
          <a:p>
            <a:pPr algn="ctr">
              <a:lnSpc>
                <a:spcPct val="150000"/>
              </a:lnSpc>
            </a:pPr>
            <a:r>
              <a:rPr lang="en-US" sz="4500" dirty="0" err="1"/>
              <a:t>kể</a:t>
            </a:r>
            <a:r>
              <a:rPr lang="en-US" sz="4500" dirty="0"/>
              <a:t> </a:t>
            </a:r>
            <a:r>
              <a:rPr lang="en-US" sz="4500" dirty="0" err="1"/>
              <a:t>tên</a:t>
            </a:r>
            <a:r>
              <a:rPr lang="en-US" sz="4500" dirty="0"/>
              <a:t> 1 </a:t>
            </a:r>
            <a:r>
              <a:rPr lang="en-US" sz="4500" dirty="0" err="1"/>
              <a:t>số</a:t>
            </a:r>
            <a:r>
              <a:rPr lang="en-US" sz="4500" dirty="0"/>
              <a:t> </a:t>
            </a:r>
            <a:r>
              <a:rPr lang="en-US" sz="4500" dirty="0" err="1"/>
              <a:t>đảo</a:t>
            </a:r>
            <a:r>
              <a:rPr lang="en-US" sz="4500" dirty="0"/>
              <a:t> </a:t>
            </a:r>
            <a:r>
              <a:rPr lang="en-US" sz="4500" dirty="0" err="1"/>
              <a:t>hoặc</a:t>
            </a:r>
            <a:r>
              <a:rPr lang="en-US" sz="4500" dirty="0"/>
              <a:t> </a:t>
            </a:r>
            <a:r>
              <a:rPr lang="en-US" sz="4500" dirty="0" err="1"/>
              <a:t>quần</a:t>
            </a:r>
            <a:r>
              <a:rPr lang="en-US" sz="4500" dirty="0"/>
              <a:t> </a:t>
            </a:r>
            <a:r>
              <a:rPr lang="en-US" sz="4500" dirty="0" err="1"/>
              <a:t>đảo</a:t>
            </a:r>
            <a:r>
              <a:rPr lang="en-US" sz="4500" dirty="0"/>
              <a:t> </a:t>
            </a:r>
            <a:r>
              <a:rPr lang="en-US" sz="4500" dirty="0" err="1"/>
              <a:t>của</a:t>
            </a:r>
            <a:r>
              <a:rPr lang="en-US" sz="4500" dirty="0"/>
              <a:t> </a:t>
            </a:r>
            <a:r>
              <a:rPr lang="en-US" sz="4500" dirty="0" err="1"/>
              <a:t>nước</a:t>
            </a:r>
            <a:r>
              <a:rPr lang="en-US" sz="4500" dirty="0"/>
              <a:t> </a:t>
            </a:r>
            <a:r>
              <a:rPr lang="en-US" sz="4500" dirty="0" err="1"/>
              <a:t>Việt</a:t>
            </a:r>
            <a:r>
              <a:rPr lang="en-US" sz="4500" dirty="0"/>
              <a:t> Nam </a:t>
            </a:r>
            <a:r>
              <a:rPr lang="en-US" sz="4500" dirty="0" err="1"/>
              <a:t>mình</a:t>
            </a:r>
            <a:r>
              <a:rPr lang="en-US" sz="4500" dirty="0"/>
              <a:t> </a:t>
            </a:r>
            <a:r>
              <a:rPr lang="en-US" sz="4500" dirty="0" err="1"/>
              <a:t>mà</a:t>
            </a:r>
            <a:r>
              <a:rPr lang="en-US" sz="4500" dirty="0"/>
              <a:t> </a:t>
            </a:r>
            <a:r>
              <a:rPr lang="en-US" sz="4500" dirty="0" err="1"/>
              <a:t>em</a:t>
            </a:r>
            <a:r>
              <a:rPr lang="en-US" sz="4500" dirty="0"/>
              <a:t> </a:t>
            </a:r>
            <a:r>
              <a:rPr lang="en-US" sz="4500" dirty="0" err="1"/>
              <a:t>biết</a:t>
            </a:r>
            <a:r>
              <a:rPr lang="en-US" sz="4500" dirty="0"/>
              <a:t>? </a:t>
            </a:r>
            <a:endParaRPr lang="vi-VN" sz="4500" dirty="0">
              <a:solidFill>
                <a:srgbClr val="000000"/>
              </a:solidFill>
              <a:latin typeface="Arial" panose="020B0604020202020204" pitchFamily="34" charset="0"/>
              <a:cs typeface="Arial" panose="020B0604020202020204" pitchFamily="34" charset="0"/>
            </a:endParaRPr>
          </a:p>
          <a:p>
            <a:pPr algn="ctr">
              <a:lnSpc>
                <a:spcPct val="150000"/>
              </a:lnSpc>
            </a:pPr>
            <a:endParaRPr lang="vi-VN" sz="40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284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wipe(up)">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linds(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814" y="-2057400"/>
            <a:ext cx="4230168" cy="4114800"/>
          </a:xfrm>
          <a:custGeom>
            <a:avLst/>
            <a:gdLst/>
            <a:ahLst/>
            <a:cxnLst/>
            <a:rect l="l" t="t" r="r" b="b"/>
            <a:pathLst>
              <a:path w="4230168" h="4114800">
                <a:moveTo>
                  <a:pt x="0" y="0"/>
                </a:moveTo>
                <a:lnTo>
                  <a:pt x="4230168" y="0"/>
                </a:lnTo>
                <a:lnTo>
                  <a:pt x="4230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grpSp>
        <p:nvGrpSpPr>
          <p:cNvPr id="3" name="Group 3"/>
          <p:cNvGrpSpPr/>
          <p:nvPr/>
        </p:nvGrpSpPr>
        <p:grpSpPr>
          <a:xfrm>
            <a:off x="0" y="10049083"/>
            <a:ext cx="16172916" cy="237917"/>
            <a:chOff x="0" y="0"/>
            <a:chExt cx="4259533" cy="62661"/>
          </a:xfrm>
        </p:grpSpPr>
        <p:sp>
          <p:nvSpPr>
            <p:cNvPr id="4" name="Freeform 4"/>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txBody>
            <a:bodyPr/>
            <a:lstStyle/>
            <a:p>
              <a:endParaRPr lang="en-VN"/>
            </a:p>
          </p:txBody>
        </p:sp>
        <p:sp>
          <p:nvSpPr>
            <p:cNvPr id="5" name="TextBox 5"/>
            <p:cNvSpPr txBox="1"/>
            <p:nvPr/>
          </p:nvSpPr>
          <p:spPr>
            <a:xfrm>
              <a:off x="0" y="-38100"/>
              <a:ext cx="4259533" cy="10076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Freeform 6"/>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7" name="TextBox 7"/>
          <p:cNvSpPr txBox="1"/>
          <p:nvPr/>
        </p:nvSpPr>
        <p:spPr>
          <a:xfrm>
            <a:off x="9924516" y="1547882"/>
            <a:ext cx="4230168" cy="923330"/>
          </a:xfrm>
          <a:prstGeom prst="rect">
            <a:avLst/>
          </a:prstGeom>
        </p:spPr>
        <p:txBody>
          <a:bodyPr wrap="square" lIns="0" tIns="0" rIns="0" bIns="0" rtlCol="0" anchor="t">
            <a:spAutoFit/>
          </a:bodyPr>
          <a:lstStyle/>
          <a:p>
            <a:pPr algn="ctr"/>
            <a:r>
              <a:rPr lang="vi-VN" sz="6000" b="1" dirty="0">
                <a:solidFill>
                  <a:schemeClr val="accent6">
                    <a:lumMod val="75000"/>
                  </a:schemeClr>
                </a:solidFill>
                <a:latin typeface="Arial" panose="020B0604020202020204" pitchFamily="34" charset="0"/>
                <a:cs typeface="Arial" panose="020B0604020202020204" pitchFamily="34" charset="0"/>
              </a:rPr>
              <a:t>Luyện đọc</a:t>
            </a:r>
            <a:endParaRPr lang="en-US" sz="6000" b="1" dirty="0">
              <a:solidFill>
                <a:schemeClr val="accent6">
                  <a:lumMod val="75000"/>
                </a:schemeClr>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4FAAE85-F359-4200-7310-10DEAF7887C8}"/>
              </a:ext>
            </a:extLst>
          </p:cNvPr>
          <p:cNvSpPr txBox="1"/>
          <p:nvPr/>
        </p:nvSpPr>
        <p:spPr>
          <a:xfrm>
            <a:off x="6858000" y="3758327"/>
            <a:ext cx="10363200" cy="3671583"/>
          </a:xfrm>
          <a:prstGeom prst="rect">
            <a:avLst/>
          </a:prstGeom>
          <a:noFill/>
        </p:spPr>
        <p:txBody>
          <a:bodyPr wrap="square">
            <a:spAutoFit/>
          </a:bodyPr>
          <a:lstStyle/>
          <a:p>
            <a:pPr algn="ctr">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Ở đây</a:t>
            </a:r>
            <a:r>
              <a:rPr lang="vi-VN"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chẳng có gì riêng</a:t>
            </a:r>
            <a:r>
              <a:rPr lang="vi-VN"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endParaRPr lang="vi-VN" sz="4000" dirty="0">
              <a:solidFill>
                <a:srgbClr val="FF0000"/>
              </a:solidFill>
              <a:effectLst/>
              <a:latin typeface="Arial" panose="020B0604020202020204" pitchFamily="34" charset="0"/>
              <a:cs typeface="Arial" panose="020B0604020202020204" pitchFamily="34" charset="0"/>
            </a:endParaRPr>
          </a:p>
          <a:p>
            <a:pPr algn="ctr">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Lá thư chung đọc,</a:t>
            </a:r>
            <a:r>
              <a:rPr lang="vi-VN"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nỗi niềm chung lo</a:t>
            </a:r>
            <a:r>
              <a:rPr lang="vi-VN"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endParaRPr lang="vi-VN" sz="4000" dirty="0">
              <a:solidFill>
                <a:srgbClr val="FF0000"/>
              </a:solidFill>
              <a:effectLst/>
              <a:latin typeface="Arial" panose="020B0604020202020204" pitchFamily="34" charset="0"/>
              <a:cs typeface="Arial" panose="020B0604020202020204" pitchFamily="34" charset="0"/>
            </a:endParaRPr>
          </a:p>
          <a:p>
            <a:pPr algn="ctr">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Đêm vui</a:t>
            </a:r>
            <a:r>
              <a:rPr lang="vi-VN"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chung một câu hò</a:t>
            </a:r>
            <a:r>
              <a:rPr lang="vi-VN"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endParaRPr lang="vi-VN" sz="4000" dirty="0">
              <a:solidFill>
                <a:srgbClr val="FF0000"/>
              </a:solidFill>
              <a:effectLst/>
              <a:latin typeface="Arial" panose="020B0604020202020204" pitchFamily="34" charset="0"/>
              <a:cs typeface="Arial" panose="020B0604020202020204" pitchFamily="34" charset="0"/>
            </a:endParaRPr>
          </a:p>
          <a:p>
            <a:pPr algn="ctr">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Nhớ thương</a:t>
            </a:r>
            <a:r>
              <a:rPr lang="vi-VN"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chung một cánh cò hoàng hôn.</a:t>
            </a:r>
            <a:endParaRPr lang="vi-VN" sz="4000" dirty="0">
              <a:effectLst/>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586E79A6-D366-233A-6428-D7B506655E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2471212"/>
            <a:ext cx="5181600" cy="71753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0013578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814" y="-2057400"/>
            <a:ext cx="4230168" cy="4114800"/>
          </a:xfrm>
          <a:custGeom>
            <a:avLst/>
            <a:gdLst/>
            <a:ahLst/>
            <a:cxnLst/>
            <a:rect l="l" t="t" r="r" b="b"/>
            <a:pathLst>
              <a:path w="4230168" h="4114800">
                <a:moveTo>
                  <a:pt x="0" y="0"/>
                </a:moveTo>
                <a:lnTo>
                  <a:pt x="4230168" y="0"/>
                </a:lnTo>
                <a:lnTo>
                  <a:pt x="4230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grpSp>
        <p:nvGrpSpPr>
          <p:cNvPr id="3" name="Group 3"/>
          <p:cNvGrpSpPr/>
          <p:nvPr/>
        </p:nvGrpSpPr>
        <p:grpSpPr>
          <a:xfrm>
            <a:off x="0" y="10049083"/>
            <a:ext cx="16172916" cy="237917"/>
            <a:chOff x="0" y="0"/>
            <a:chExt cx="4259533" cy="62661"/>
          </a:xfrm>
        </p:grpSpPr>
        <p:sp>
          <p:nvSpPr>
            <p:cNvPr id="4" name="Freeform 4"/>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txBody>
            <a:bodyPr/>
            <a:lstStyle/>
            <a:p>
              <a:endParaRPr lang="en-VN"/>
            </a:p>
          </p:txBody>
        </p:sp>
        <p:sp>
          <p:nvSpPr>
            <p:cNvPr id="5" name="TextBox 5"/>
            <p:cNvSpPr txBox="1"/>
            <p:nvPr/>
          </p:nvSpPr>
          <p:spPr>
            <a:xfrm>
              <a:off x="0" y="-38100"/>
              <a:ext cx="4259533" cy="100761"/>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7" name="Freeform 7"/>
          <p:cNvSpPr/>
          <p:nvPr/>
        </p:nvSpPr>
        <p:spPr>
          <a:xfrm flipH="1">
            <a:off x="-381000" y="3532923"/>
            <a:ext cx="7513994" cy="7222827"/>
          </a:xfrm>
          <a:custGeom>
            <a:avLst/>
            <a:gdLst/>
            <a:ahLst/>
            <a:cxnLst/>
            <a:rect l="l" t="t" r="r" b="b"/>
            <a:pathLst>
              <a:path w="9206068" h="8849333">
                <a:moveTo>
                  <a:pt x="9206068" y="0"/>
                </a:moveTo>
                <a:lnTo>
                  <a:pt x="0" y="0"/>
                </a:lnTo>
                <a:lnTo>
                  <a:pt x="0" y="8849333"/>
                </a:lnTo>
                <a:lnTo>
                  <a:pt x="9206068" y="8849333"/>
                </a:lnTo>
                <a:lnTo>
                  <a:pt x="920606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
        <p:nvSpPr>
          <p:cNvPr id="10" name="TextBox 7">
            <a:extLst>
              <a:ext uri="{FF2B5EF4-FFF2-40B4-BE49-F238E27FC236}">
                <a16:creationId xmlns:a16="http://schemas.microsoft.com/office/drawing/2014/main" id="{67C63331-E9B8-EE95-BE6D-7E24FD7E2BAE}"/>
              </a:ext>
            </a:extLst>
          </p:cNvPr>
          <p:cNvSpPr txBox="1"/>
          <p:nvPr/>
        </p:nvSpPr>
        <p:spPr>
          <a:xfrm>
            <a:off x="5237844" y="950122"/>
            <a:ext cx="7812312" cy="1015663"/>
          </a:xfrm>
          <a:prstGeom prst="rect">
            <a:avLst/>
          </a:prstGeom>
        </p:spPr>
        <p:txBody>
          <a:bodyPr wrap="square" lIns="0" tIns="0" rIns="0" bIns="0" rtlCol="0" anchor="t">
            <a:spAutoFit/>
          </a:bodyPr>
          <a:lstStyle/>
          <a:p>
            <a:pPr algn="ctr"/>
            <a:r>
              <a:rPr lang="vi-VN" sz="6600" b="1" dirty="0">
                <a:solidFill>
                  <a:schemeClr val="accent6">
                    <a:lumMod val="75000"/>
                  </a:schemeClr>
                </a:solidFill>
                <a:latin typeface="Arial" panose="020B0604020202020204" pitchFamily="34" charset="0"/>
                <a:cs typeface="Arial" panose="020B0604020202020204" pitchFamily="34" charset="0"/>
              </a:rPr>
              <a:t>CỦNG CỐ, DẶN DÒ</a:t>
            </a:r>
            <a:endParaRPr lang="en-US" sz="6600" b="1" dirty="0">
              <a:solidFill>
                <a:schemeClr val="accent6">
                  <a:lumMod val="75000"/>
                </a:schemeClr>
              </a:solidFill>
              <a:latin typeface="Arial" panose="020B0604020202020204" pitchFamily="34" charset="0"/>
              <a:cs typeface="Arial" panose="020B0604020202020204" pitchFamily="34" charset="0"/>
            </a:endParaRPr>
          </a:p>
        </p:txBody>
      </p:sp>
      <p:sp>
        <p:nvSpPr>
          <p:cNvPr id="11" name="Double Bracket 10">
            <a:extLst>
              <a:ext uri="{FF2B5EF4-FFF2-40B4-BE49-F238E27FC236}">
                <a16:creationId xmlns:a16="http://schemas.microsoft.com/office/drawing/2014/main" id="{717C788A-4D37-9E96-43AD-A2C8935242EC}"/>
              </a:ext>
            </a:extLst>
          </p:cNvPr>
          <p:cNvSpPr/>
          <p:nvPr/>
        </p:nvSpPr>
        <p:spPr>
          <a:xfrm>
            <a:off x="7772400" y="2553816"/>
            <a:ext cx="9448800" cy="1371600"/>
          </a:xfrm>
          <a:prstGeom prst="bracketPair">
            <a:avLst>
              <a:gd name="adj" fmla="val 6659"/>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Học thuộc những câu thơ em thích.</a:t>
            </a:r>
            <a:endParaRPr lang="vi-VN" sz="4000" dirty="0">
              <a:effectLst/>
              <a:latin typeface="Arial" panose="020B0604020202020204" pitchFamily="34" charset="0"/>
              <a:cs typeface="Arial" panose="020B0604020202020204" pitchFamily="34" charset="0"/>
            </a:endParaRPr>
          </a:p>
        </p:txBody>
      </p:sp>
      <p:sp>
        <p:nvSpPr>
          <p:cNvPr id="12" name="Double Bracket 11">
            <a:extLst>
              <a:ext uri="{FF2B5EF4-FFF2-40B4-BE49-F238E27FC236}">
                <a16:creationId xmlns:a16="http://schemas.microsoft.com/office/drawing/2014/main" id="{1BD811CD-0E81-7945-DF34-27BED562918A}"/>
              </a:ext>
            </a:extLst>
          </p:cNvPr>
          <p:cNvSpPr/>
          <p:nvPr/>
        </p:nvSpPr>
        <p:spPr>
          <a:xfrm>
            <a:off x="7772400" y="4367965"/>
            <a:ext cx="9448800" cy="1371600"/>
          </a:xfrm>
          <a:prstGeom prst="bracketPair">
            <a:avLst>
              <a:gd name="adj" fmla="val 6659"/>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r>
              <a:rPr lang="vi-VN" sz="4000" dirty="0">
                <a:effectLst/>
                <a:latin typeface="Arial" panose="020B0604020202020204" pitchFamily="34" charset="0"/>
                <a:cs typeface="Arial" panose="020B0604020202020204" pitchFamily="34" charset="0"/>
              </a:rPr>
              <a:t>Luyện đọc và ôn lại kiến thức đã học.</a:t>
            </a:r>
          </a:p>
        </p:txBody>
      </p:sp>
      <p:sp>
        <p:nvSpPr>
          <p:cNvPr id="13" name="Double Bracket 12">
            <a:extLst>
              <a:ext uri="{FF2B5EF4-FFF2-40B4-BE49-F238E27FC236}">
                <a16:creationId xmlns:a16="http://schemas.microsoft.com/office/drawing/2014/main" id="{D4F4B818-B62B-072B-9044-E053685DEC8F}"/>
              </a:ext>
            </a:extLst>
          </p:cNvPr>
          <p:cNvSpPr/>
          <p:nvPr/>
        </p:nvSpPr>
        <p:spPr>
          <a:xfrm>
            <a:off x="7772400" y="6182113"/>
            <a:ext cx="9448800" cy="2861458"/>
          </a:xfrm>
          <a:prstGeom prst="bracketPair">
            <a:avLst>
              <a:gd name="adj" fmla="val 6659"/>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lnSpc>
                <a:spcPct val="150000"/>
              </a:lnSpc>
            </a:pPr>
            <a:r>
              <a:rPr lang="vi-VN" sz="4000" dirty="0">
                <a:effectLst/>
                <a:latin typeface="Arial" panose="020B0604020202020204" pitchFamily="34" charset="0"/>
                <a:cs typeface="Arial" panose="020B0604020202020204" pitchFamily="34" charset="0"/>
              </a:rPr>
              <a:t>Chuẩn bị bài mới:</a:t>
            </a:r>
          </a:p>
          <a:p>
            <a:pPr algn="ctr">
              <a:lnSpc>
                <a:spcPct val="150000"/>
              </a:lnSpc>
            </a:pPr>
            <a:r>
              <a:rPr lang="vi-VN" sz="4000" b="1" i="1" dirty="0">
                <a:latin typeface="Arial" panose="020B0604020202020204" pitchFamily="34" charset="0"/>
                <a:cs typeface="Arial" panose="020B0604020202020204" pitchFamily="34" charset="0"/>
              </a:rPr>
              <a:t>Luyện từ và câu – Trạng ngữ </a:t>
            </a:r>
          </a:p>
          <a:p>
            <a:pPr algn="ctr">
              <a:lnSpc>
                <a:spcPct val="150000"/>
              </a:lnSpc>
            </a:pPr>
            <a:r>
              <a:rPr lang="vi-VN" sz="4000" b="1" i="1" dirty="0">
                <a:latin typeface="Arial" panose="020B0604020202020204" pitchFamily="34" charset="0"/>
                <a:cs typeface="Arial" panose="020B0604020202020204" pitchFamily="34" charset="0"/>
              </a:rPr>
              <a:t>(Tiếp theo)</a:t>
            </a:r>
            <a:endParaRPr lang="vi-VN" sz="4000" b="1" i="1" dirty="0">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814" y="-2057400"/>
            <a:ext cx="4230168" cy="4114800"/>
          </a:xfrm>
          <a:custGeom>
            <a:avLst/>
            <a:gdLst/>
            <a:ahLst/>
            <a:cxnLst/>
            <a:rect l="l" t="t" r="r" b="b"/>
            <a:pathLst>
              <a:path w="4230168" h="4114800">
                <a:moveTo>
                  <a:pt x="0" y="0"/>
                </a:moveTo>
                <a:lnTo>
                  <a:pt x="4230168" y="0"/>
                </a:lnTo>
                <a:lnTo>
                  <a:pt x="4230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grpSp>
        <p:nvGrpSpPr>
          <p:cNvPr id="3" name="Group 3"/>
          <p:cNvGrpSpPr/>
          <p:nvPr/>
        </p:nvGrpSpPr>
        <p:grpSpPr>
          <a:xfrm>
            <a:off x="0" y="10049083"/>
            <a:ext cx="16172916" cy="237917"/>
            <a:chOff x="0" y="0"/>
            <a:chExt cx="4259533" cy="62661"/>
          </a:xfrm>
        </p:grpSpPr>
        <p:sp>
          <p:nvSpPr>
            <p:cNvPr id="4" name="Freeform 4"/>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txBody>
            <a:bodyPr/>
            <a:lstStyle/>
            <a:p>
              <a:endParaRPr lang="en-VN"/>
            </a:p>
          </p:txBody>
        </p:sp>
        <p:sp>
          <p:nvSpPr>
            <p:cNvPr id="5" name="TextBox 5"/>
            <p:cNvSpPr txBox="1"/>
            <p:nvPr/>
          </p:nvSpPr>
          <p:spPr>
            <a:xfrm>
              <a:off x="0" y="-38100"/>
              <a:ext cx="4259533" cy="100761"/>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7" name="Freeform 7"/>
          <p:cNvSpPr/>
          <p:nvPr/>
        </p:nvSpPr>
        <p:spPr>
          <a:xfrm>
            <a:off x="0" y="5179903"/>
            <a:ext cx="18288000" cy="4869180"/>
          </a:xfrm>
          <a:custGeom>
            <a:avLst/>
            <a:gdLst/>
            <a:ahLst/>
            <a:cxnLst/>
            <a:rect l="l" t="t" r="r" b="b"/>
            <a:pathLst>
              <a:path w="18288000" h="4869180">
                <a:moveTo>
                  <a:pt x="0" y="0"/>
                </a:moveTo>
                <a:lnTo>
                  <a:pt x="18288000" y="0"/>
                </a:lnTo>
                <a:lnTo>
                  <a:pt x="18288000" y="4869180"/>
                </a:lnTo>
                <a:lnTo>
                  <a:pt x="0" y="48691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
        <p:nvSpPr>
          <p:cNvPr id="10" name="TextBox 16">
            <a:extLst>
              <a:ext uri="{FF2B5EF4-FFF2-40B4-BE49-F238E27FC236}">
                <a16:creationId xmlns:a16="http://schemas.microsoft.com/office/drawing/2014/main" id="{4ABD2783-51A7-B7B2-B8E0-0A7692A0E7F5}"/>
              </a:ext>
            </a:extLst>
          </p:cNvPr>
          <p:cNvSpPr txBox="1"/>
          <p:nvPr/>
        </p:nvSpPr>
        <p:spPr>
          <a:xfrm>
            <a:off x="3318483" y="1123155"/>
            <a:ext cx="11651033" cy="3465179"/>
          </a:xfrm>
          <a:prstGeom prst="rect">
            <a:avLst/>
          </a:prstGeom>
        </p:spPr>
        <p:txBody>
          <a:bodyPr wrap="square" lIns="0" tIns="0" rIns="0" bIns="0" rtlCol="0" anchor="t">
            <a:spAutoFit/>
          </a:bodyPr>
          <a:lstStyle/>
          <a:p>
            <a:pPr algn="ctr">
              <a:lnSpc>
                <a:spcPct val="150000"/>
              </a:lnSpc>
            </a:pPr>
            <a:r>
              <a:rPr lang="vi-VN" sz="8000" b="1" dirty="0">
                <a:solidFill>
                  <a:schemeClr val="accent6">
                    <a:lumMod val="75000"/>
                  </a:schemeClr>
                </a:solidFill>
                <a:latin typeface="Arial" panose="020B0604020202020204" pitchFamily="34" charset="0"/>
                <a:cs typeface="Arial" panose="020B0604020202020204" pitchFamily="34" charset="0"/>
              </a:rPr>
              <a:t>CẢM ƠN CÁC BẠN </a:t>
            </a:r>
          </a:p>
          <a:p>
            <a:pPr algn="ctr">
              <a:lnSpc>
                <a:spcPct val="150000"/>
              </a:lnSpc>
            </a:pPr>
            <a:r>
              <a:rPr lang="vi-VN" sz="8000" b="1" dirty="0">
                <a:solidFill>
                  <a:schemeClr val="accent6">
                    <a:lumMod val="75000"/>
                  </a:schemeClr>
                </a:solidFill>
                <a:latin typeface="Arial" panose="020B0604020202020204" pitchFamily="34" charset="0"/>
                <a:cs typeface="Arial" panose="020B0604020202020204" pitchFamily="34" charset="0"/>
              </a:rPr>
              <a:t>ĐÃ CHÚ Ý LẮNG NGHE!</a:t>
            </a:r>
            <a:endParaRPr lang="en-US" sz="8000" b="1" dirty="0">
              <a:solidFill>
                <a:schemeClr val="accent6">
                  <a:lumMod val="75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91400" y="476250"/>
            <a:ext cx="10724322" cy="9334500"/>
          </a:xfrm>
          <a:custGeom>
            <a:avLst/>
            <a:gdLst/>
            <a:ahLst/>
            <a:cxnLst/>
            <a:rect l="l" t="t" r="r" b="b"/>
            <a:pathLst>
              <a:path w="11181522" h="10287000">
                <a:moveTo>
                  <a:pt x="0" y="0"/>
                </a:moveTo>
                <a:lnTo>
                  <a:pt x="11181521" y="0"/>
                </a:lnTo>
                <a:lnTo>
                  <a:pt x="11181521" y="10287000"/>
                </a:lnTo>
                <a:lnTo>
                  <a:pt x="0" y="10287000"/>
                </a:lnTo>
                <a:lnTo>
                  <a:pt x="0" y="0"/>
                </a:lnTo>
                <a:close/>
              </a:path>
            </a:pathLst>
          </a:custGeom>
          <a:blipFill>
            <a:blip r:embed="rId2"/>
            <a:stretch>
              <a:fillRect/>
            </a:stretch>
          </a:blipFill>
        </p:spPr>
        <p:txBody>
          <a:bodyPr/>
          <a:lstStyle/>
          <a:p>
            <a:endParaRPr lang="en-VN"/>
          </a:p>
        </p:txBody>
      </p:sp>
      <p:sp>
        <p:nvSpPr>
          <p:cNvPr id="3" name="TextBox 3"/>
          <p:cNvSpPr txBox="1"/>
          <p:nvPr/>
        </p:nvSpPr>
        <p:spPr>
          <a:xfrm>
            <a:off x="1371600" y="2487580"/>
            <a:ext cx="6819900" cy="5311839"/>
          </a:xfrm>
          <a:prstGeom prst="rect">
            <a:avLst/>
          </a:prstGeom>
        </p:spPr>
        <p:txBody>
          <a:bodyPr wrap="square" lIns="0" tIns="0" rIns="0" bIns="0" rtlCol="0" anchor="t">
            <a:spAutoFit/>
          </a:bodyPr>
          <a:lstStyle/>
          <a:p>
            <a:pPr algn="ctr">
              <a:lnSpc>
                <a:spcPct val="150000"/>
              </a:lnSpc>
            </a:pPr>
            <a:r>
              <a:rPr lang="vi-VN" sz="8000" b="1" dirty="0">
                <a:solidFill>
                  <a:schemeClr val="accent6">
                    <a:lumMod val="75000"/>
                  </a:schemeClr>
                </a:solidFill>
                <a:latin typeface="Arial" panose="020B0604020202020204" pitchFamily="34" charset="0"/>
                <a:cs typeface="Arial" panose="020B0604020202020204" pitchFamily="34" charset="0"/>
              </a:rPr>
              <a:t>BÀI 14</a:t>
            </a:r>
          </a:p>
          <a:p>
            <a:pPr algn="ctr">
              <a:lnSpc>
                <a:spcPct val="150000"/>
              </a:lnSpc>
            </a:pPr>
            <a:r>
              <a:rPr lang="vi-VN" sz="8000" b="1" dirty="0">
                <a:solidFill>
                  <a:schemeClr val="accent6">
                    <a:lumMod val="75000"/>
                  </a:schemeClr>
                </a:solidFill>
                <a:latin typeface="Arial" panose="020B0604020202020204" pitchFamily="34" charset="0"/>
                <a:cs typeface="Arial" panose="020B0604020202020204" pitchFamily="34" charset="0"/>
              </a:rPr>
              <a:t>BÀI ĐỌC 4:</a:t>
            </a:r>
          </a:p>
          <a:p>
            <a:pPr algn="ctr">
              <a:lnSpc>
                <a:spcPct val="150000"/>
              </a:lnSpc>
            </a:pPr>
            <a:r>
              <a:rPr lang="vi-VN" sz="8000" b="1" dirty="0">
                <a:solidFill>
                  <a:schemeClr val="accent6">
                    <a:lumMod val="75000"/>
                  </a:schemeClr>
                </a:solidFill>
                <a:latin typeface="Arial" panose="020B0604020202020204" pitchFamily="34" charset="0"/>
                <a:cs typeface="Arial" panose="020B0604020202020204" pitchFamily="34" charset="0"/>
              </a:rPr>
              <a:t>TRƯỜNG SA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814" y="-2057400"/>
            <a:ext cx="4230168" cy="4114800"/>
          </a:xfrm>
          <a:custGeom>
            <a:avLst/>
            <a:gdLst/>
            <a:ahLst/>
            <a:cxnLst/>
            <a:rect l="l" t="t" r="r" b="b"/>
            <a:pathLst>
              <a:path w="4230168" h="4114800">
                <a:moveTo>
                  <a:pt x="0" y="0"/>
                </a:moveTo>
                <a:lnTo>
                  <a:pt x="4230168" y="0"/>
                </a:lnTo>
                <a:lnTo>
                  <a:pt x="4230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grpSp>
        <p:nvGrpSpPr>
          <p:cNvPr id="3" name="Group 3"/>
          <p:cNvGrpSpPr/>
          <p:nvPr/>
        </p:nvGrpSpPr>
        <p:grpSpPr>
          <a:xfrm>
            <a:off x="0" y="10049083"/>
            <a:ext cx="16172916" cy="237917"/>
            <a:chOff x="0" y="0"/>
            <a:chExt cx="4259533" cy="62661"/>
          </a:xfrm>
        </p:grpSpPr>
        <p:sp>
          <p:nvSpPr>
            <p:cNvPr id="4" name="Freeform 4"/>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txBody>
            <a:bodyPr/>
            <a:lstStyle/>
            <a:p>
              <a:endParaRPr lang="en-VN"/>
            </a:p>
          </p:txBody>
        </p:sp>
        <p:sp>
          <p:nvSpPr>
            <p:cNvPr id="5" name="TextBox 5"/>
            <p:cNvSpPr txBox="1"/>
            <p:nvPr/>
          </p:nvSpPr>
          <p:spPr>
            <a:xfrm>
              <a:off x="0" y="-38100"/>
              <a:ext cx="4259533" cy="10076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Freeform 6"/>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7" name="Freeform 7"/>
          <p:cNvSpPr/>
          <p:nvPr/>
        </p:nvSpPr>
        <p:spPr>
          <a:xfrm>
            <a:off x="1278052" y="2540072"/>
            <a:ext cx="5063327" cy="4012687"/>
          </a:xfrm>
          <a:custGeom>
            <a:avLst/>
            <a:gdLst/>
            <a:ahLst/>
            <a:cxnLst/>
            <a:rect l="l" t="t" r="r" b="b"/>
            <a:pathLst>
              <a:path w="5063327" h="4012687">
                <a:moveTo>
                  <a:pt x="0" y="0"/>
                </a:moveTo>
                <a:lnTo>
                  <a:pt x="5063327" y="0"/>
                </a:lnTo>
                <a:lnTo>
                  <a:pt x="5063327" y="4012686"/>
                </a:lnTo>
                <a:lnTo>
                  <a:pt x="0" y="40126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a:lnSpc>
                <a:spcPct val="150000"/>
              </a:lnSpc>
            </a:pPr>
            <a:endParaRPr lang="vi-VN" sz="4400" b="1" dirty="0">
              <a:latin typeface="Arial" panose="020B0604020202020204" pitchFamily="34" charset="0"/>
              <a:cs typeface="Arial" panose="020B0604020202020204" pitchFamily="34" charset="0"/>
            </a:endParaRPr>
          </a:p>
        </p:txBody>
      </p:sp>
      <p:sp>
        <p:nvSpPr>
          <p:cNvPr id="8" name="Freeform 8"/>
          <p:cNvSpPr/>
          <p:nvPr/>
        </p:nvSpPr>
        <p:spPr>
          <a:xfrm>
            <a:off x="6744588" y="2540072"/>
            <a:ext cx="5063327" cy="4012687"/>
          </a:xfrm>
          <a:custGeom>
            <a:avLst/>
            <a:gdLst/>
            <a:ahLst/>
            <a:cxnLst/>
            <a:rect l="l" t="t" r="r" b="b"/>
            <a:pathLst>
              <a:path w="5063327" h="4012687">
                <a:moveTo>
                  <a:pt x="0" y="0"/>
                </a:moveTo>
                <a:lnTo>
                  <a:pt x="5063328" y="0"/>
                </a:lnTo>
                <a:lnTo>
                  <a:pt x="5063328" y="4012686"/>
                </a:lnTo>
                <a:lnTo>
                  <a:pt x="0" y="40126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
        <p:nvSpPr>
          <p:cNvPr id="9" name="Freeform 9"/>
          <p:cNvSpPr/>
          <p:nvPr/>
        </p:nvSpPr>
        <p:spPr>
          <a:xfrm>
            <a:off x="12094112" y="2540072"/>
            <a:ext cx="5063327" cy="4012687"/>
          </a:xfrm>
          <a:custGeom>
            <a:avLst/>
            <a:gdLst/>
            <a:ahLst/>
            <a:cxnLst/>
            <a:rect l="l" t="t" r="r" b="b"/>
            <a:pathLst>
              <a:path w="5063327" h="4012687">
                <a:moveTo>
                  <a:pt x="0" y="0"/>
                </a:moveTo>
                <a:lnTo>
                  <a:pt x="5063327" y="0"/>
                </a:lnTo>
                <a:lnTo>
                  <a:pt x="5063327" y="4012686"/>
                </a:lnTo>
                <a:lnTo>
                  <a:pt x="0" y="40126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
        <p:nvSpPr>
          <p:cNvPr id="25" name="TextBox 25"/>
          <p:cNvSpPr txBox="1"/>
          <p:nvPr/>
        </p:nvSpPr>
        <p:spPr>
          <a:xfrm>
            <a:off x="1696501" y="3748082"/>
            <a:ext cx="4226427" cy="1905843"/>
          </a:xfrm>
          <a:prstGeom prst="rect">
            <a:avLst/>
          </a:prstGeom>
        </p:spPr>
        <p:txBody>
          <a:bodyPr wrap="square" lIns="0" tIns="0" rIns="0" bIns="0" rtlCol="0" anchor="t">
            <a:spAutoFit/>
          </a:bodyPr>
          <a:lstStyle/>
          <a:p>
            <a:pPr algn="ctr">
              <a:lnSpc>
                <a:spcPct val="150000"/>
              </a:lnSpc>
            </a:pPr>
            <a:r>
              <a:rPr lang="vi-VN" sz="4400" b="1" dirty="0">
                <a:solidFill>
                  <a:srgbClr val="000000"/>
                </a:solidFill>
                <a:latin typeface="Arial" panose="020B0604020202020204" pitchFamily="34" charset="0"/>
                <a:cs typeface="Arial" panose="020B0604020202020204" pitchFamily="34" charset="0"/>
              </a:rPr>
              <a:t>01.</a:t>
            </a:r>
          </a:p>
          <a:p>
            <a:pPr algn="ctr">
              <a:lnSpc>
                <a:spcPct val="150000"/>
              </a:lnSpc>
            </a:pPr>
            <a:r>
              <a:rPr lang="vi-VN" sz="4400" b="1" dirty="0">
                <a:solidFill>
                  <a:srgbClr val="000000"/>
                </a:solidFill>
                <a:latin typeface="Arial" panose="020B0604020202020204" pitchFamily="34" charset="0"/>
                <a:cs typeface="Arial" panose="020B0604020202020204" pitchFamily="34" charset="0"/>
              </a:rPr>
              <a:t>Đọc thành tiếng</a:t>
            </a:r>
            <a:endParaRPr lang="en-US" sz="4400" b="1" dirty="0">
              <a:solidFill>
                <a:srgbClr val="000000"/>
              </a:solidFill>
              <a:latin typeface="Arial" panose="020B0604020202020204" pitchFamily="34" charset="0"/>
              <a:cs typeface="Arial" panose="020B0604020202020204" pitchFamily="34" charset="0"/>
            </a:endParaRPr>
          </a:p>
        </p:txBody>
      </p:sp>
      <p:sp>
        <p:nvSpPr>
          <p:cNvPr id="29" name="TextBox 7">
            <a:extLst>
              <a:ext uri="{FF2B5EF4-FFF2-40B4-BE49-F238E27FC236}">
                <a16:creationId xmlns:a16="http://schemas.microsoft.com/office/drawing/2014/main" id="{2A580AA7-860C-C1D4-A174-BE8606DB2AB0}"/>
              </a:ext>
            </a:extLst>
          </p:cNvPr>
          <p:cNvSpPr txBox="1"/>
          <p:nvPr/>
        </p:nvSpPr>
        <p:spPr>
          <a:xfrm>
            <a:off x="5085443" y="927324"/>
            <a:ext cx="8117112" cy="1015663"/>
          </a:xfrm>
          <a:prstGeom prst="rect">
            <a:avLst/>
          </a:prstGeom>
        </p:spPr>
        <p:txBody>
          <a:bodyPr wrap="square" lIns="0" tIns="0" rIns="0" bIns="0" rtlCol="0" anchor="t">
            <a:spAutoFit/>
          </a:bodyPr>
          <a:lstStyle/>
          <a:p>
            <a:pPr algn="ctr"/>
            <a:r>
              <a:rPr lang="vi-VN" sz="6600" b="1" dirty="0">
                <a:solidFill>
                  <a:schemeClr val="accent6">
                    <a:lumMod val="75000"/>
                  </a:schemeClr>
                </a:solidFill>
                <a:latin typeface="Arial" panose="020B0604020202020204" pitchFamily="34" charset="0"/>
                <a:cs typeface="Arial" panose="020B0604020202020204" pitchFamily="34" charset="0"/>
              </a:rPr>
              <a:t>NỘI DUNG BÀI HỌC</a:t>
            </a:r>
            <a:endParaRPr lang="en-US" sz="6600" b="1" dirty="0">
              <a:solidFill>
                <a:schemeClr val="accent6">
                  <a:lumMod val="75000"/>
                </a:schemeClr>
              </a:solidFill>
              <a:latin typeface="Arial" panose="020B0604020202020204" pitchFamily="34" charset="0"/>
              <a:cs typeface="Arial" panose="020B0604020202020204" pitchFamily="34" charset="0"/>
            </a:endParaRPr>
          </a:p>
        </p:txBody>
      </p:sp>
      <p:sp>
        <p:nvSpPr>
          <p:cNvPr id="30" name="TextBox 25">
            <a:extLst>
              <a:ext uri="{FF2B5EF4-FFF2-40B4-BE49-F238E27FC236}">
                <a16:creationId xmlns:a16="http://schemas.microsoft.com/office/drawing/2014/main" id="{4ECE615B-4D49-F7AC-B6BC-C7ADFF95BD43}"/>
              </a:ext>
            </a:extLst>
          </p:cNvPr>
          <p:cNvSpPr txBox="1"/>
          <p:nvPr/>
        </p:nvSpPr>
        <p:spPr>
          <a:xfrm>
            <a:off x="7904649" y="3748082"/>
            <a:ext cx="2743204" cy="1905843"/>
          </a:xfrm>
          <a:prstGeom prst="rect">
            <a:avLst/>
          </a:prstGeom>
        </p:spPr>
        <p:txBody>
          <a:bodyPr wrap="square" lIns="0" tIns="0" rIns="0" bIns="0" rtlCol="0" anchor="t">
            <a:spAutoFit/>
          </a:bodyPr>
          <a:lstStyle/>
          <a:p>
            <a:pPr algn="ctr">
              <a:lnSpc>
                <a:spcPct val="150000"/>
              </a:lnSpc>
            </a:pPr>
            <a:r>
              <a:rPr lang="vi-VN" sz="4400" b="1" dirty="0">
                <a:solidFill>
                  <a:srgbClr val="000000"/>
                </a:solidFill>
                <a:latin typeface="Arial" panose="020B0604020202020204" pitchFamily="34" charset="0"/>
                <a:cs typeface="Arial" panose="020B0604020202020204" pitchFamily="34" charset="0"/>
              </a:rPr>
              <a:t>02.</a:t>
            </a:r>
          </a:p>
          <a:p>
            <a:pPr algn="ctr">
              <a:lnSpc>
                <a:spcPct val="150000"/>
              </a:lnSpc>
            </a:pPr>
            <a:r>
              <a:rPr lang="vi-VN" sz="4400" b="1" dirty="0">
                <a:solidFill>
                  <a:srgbClr val="000000"/>
                </a:solidFill>
                <a:latin typeface="Arial" panose="020B0604020202020204" pitchFamily="34" charset="0"/>
                <a:cs typeface="Arial" panose="020B0604020202020204" pitchFamily="34" charset="0"/>
              </a:rPr>
              <a:t>Đọc hiểu</a:t>
            </a:r>
            <a:endParaRPr lang="en-US" sz="4400" b="1" dirty="0">
              <a:solidFill>
                <a:srgbClr val="000000"/>
              </a:solidFill>
              <a:latin typeface="Arial" panose="020B0604020202020204" pitchFamily="34" charset="0"/>
              <a:cs typeface="Arial" panose="020B0604020202020204" pitchFamily="34" charset="0"/>
            </a:endParaRPr>
          </a:p>
        </p:txBody>
      </p:sp>
      <p:sp>
        <p:nvSpPr>
          <p:cNvPr id="31" name="TextBox 25">
            <a:extLst>
              <a:ext uri="{FF2B5EF4-FFF2-40B4-BE49-F238E27FC236}">
                <a16:creationId xmlns:a16="http://schemas.microsoft.com/office/drawing/2014/main" id="{1CD1E84E-1B96-A715-9A7F-58FEE099DF9A}"/>
              </a:ext>
            </a:extLst>
          </p:cNvPr>
          <p:cNvSpPr txBox="1"/>
          <p:nvPr/>
        </p:nvSpPr>
        <p:spPr>
          <a:xfrm>
            <a:off x="12512561" y="3748082"/>
            <a:ext cx="4226427" cy="1905843"/>
          </a:xfrm>
          <a:prstGeom prst="rect">
            <a:avLst/>
          </a:prstGeom>
        </p:spPr>
        <p:txBody>
          <a:bodyPr lIns="0" tIns="0" rIns="0" bIns="0" rtlCol="0" anchor="t">
            <a:spAutoFit/>
          </a:bodyPr>
          <a:lstStyle/>
          <a:p>
            <a:pPr algn="ctr">
              <a:lnSpc>
                <a:spcPct val="150000"/>
              </a:lnSpc>
            </a:pPr>
            <a:r>
              <a:rPr lang="vi-VN" sz="4400" b="1" dirty="0">
                <a:solidFill>
                  <a:srgbClr val="000000"/>
                </a:solidFill>
                <a:latin typeface="Arial" panose="020B0604020202020204" pitchFamily="34" charset="0"/>
                <a:cs typeface="Arial" panose="020B0604020202020204" pitchFamily="34" charset="0"/>
              </a:rPr>
              <a:t>03.</a:t>
            </a:r>
          </a:p>
          <a:p>
            <a:pPr algn="ctr">
              <a:lnSpc>
                <a:spcPct val="150000"/>
              </a:lnSpc>
            </a:pPr>
            <a:r>
              <a:rPr lang="vi-VN" sz="4400" b="1" dirty="0">
                <a:solidFill>
                  <a:srgbClr val="000000"/>
                </a:solidFill>
                <a:latin typeface="Arial" panose="020B0604020202020204" pitchFamily="34" charset="0"/>
                <a:cs typeface="Arial" panose="020B0604020202020204" pitchFamily="34" charset="0"/>
              </a:rPr>
              <a:t>Đọc nâng cao</a:t>
            </a:r>
            <a:endParaRPr lang="en-US" sz="4400" b="1" dirty="0">
              <a:solidFill>
                <a:srgbClr val="000000"/>
              </a:solidFill>
              <a:latin typeface="Arial" panose="020B0604020202020204" pitchFamily="34" charset="0"/>
              <a:cs typeface="Arial" panose="020B0604020202020204" pitchFamily="34" charset="0"/>
            </a:endParaRPr>
          </a:p>
        </p:txBody>
      </p:sp>
      <p:sp>
        <p:nvSpPr>
          <p:cNvPr id="32" name="Freeform 35">
            <a:extLst>
              <a:ext uri="{FF2B5EF4-FFF2-40B4-BE49-F238E27FC236}">
                <a16:creationId xmlns:a16="http://schemas.microsoft.com/office/drawing/2014/main" id="{AA0B866A-D0A7-EC86-16C1-132171C8A086}"/>
              </a:ext>
            </a:extLst>
          </p:cNvPr>
          <p:cNvSpPr/>
          <p:nvPr/>
        </p:nvSpPr>
        <p:spPr>
          <a:xfrm>
            <a:off x="1666021" y="7149844"/>
            <a:ext cx="10649317" cy="3354534"/>
          </a:xfrm>
          <a:custGeom>
            <a:avLst/>
            <a:gdLst/>
            <a:ahLst/>
            <a:cxnLst/>
            <a:rect l="l" t="t" r="r" b="b"/>
            <a:pathLst>
              <a:path w="3655348" h="1151435">
                <a:moveTo>
                  <a:pt x="0" y="0"/>
                </a:moveTo>
                <a:lnTo>
                  <a:pt x="3655349" y="0"/>
                </a:lnTo>
                <a:lnTo>
                  <a:pt x="3655349" y="1151435"/>
                </a:lnTo>
                <a:lnTo>
                  <a:pt x="0" y="1151435"/>
                </a:lnTo>
                <a:lnTo>
                  <a:pt x="0" y="0"/>
                </a:lnTo>
                <a:close/>
              </a:path>
            </a:pathLst>
          </a:custGeom>
          <a:blipFill>
            <a:blip r:embed="rId6"/>
            <a:stretch>
              <a:fillRect/>
            </a:stretch>
          </a:blipFill>
        </p:spPr>
        <p:txBody>
          <a:bodyPr/>
          <a:lstStyle/>
          <a:p>
            <a:endParaRPr lang="en-VN"/>
          </a:p>
        </p:txBody>
      </p:sp>
    </p:spTree>
    <p:extLst>
      <p:ext uri="{BB962C8B-B14F-4D97-AF65-F5344CB8AC3E}">
        <p14:creationId xmlns:p14="http://schemas.microsoft.com/office/powerpoint/2010/main" val="38437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animEffect transition="in" filter="fade">
                                      <p:cBhvr>
                                        <p:cTn id="16" dur="500"/>
                                        <p:tgtEl>
                                          <p:spTgt spid="2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par>
                                <p:cTn id="22" presetID="53" presetClass="entr" presetSubtype="16"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p:cTn id="29" dur="500" fill="hold"/>
                                        <p:tgtEl>
                                          <p:spTgt spid="30"/>
                                        </p:tgtEl>
                                        <p:attrNameLst>
                                          <p:attrName>ppt_w</p:attrName>
                                        </p:attrNameLst>
                                      </p:cBhvr>
                                      <p:tavLst>
                                        <p:tav tm="0">
                                          <p:val>
                                            <p:fltVal val="0"/>
                                          </p:val>
                                        </p:tav>
                                        <p:tav tm="100000">
                                          <p:val>
                                            <p:strVal val="#ppt_w"/>
                                          </p:val>
                                        </p:tav>
                                      </p:tavLst>
                                    </p:anim>
                                    <p:anim calcmode="lin" valueType="num">
                                      <p:cBhvr>
                                        <p:cTn id="30" dur="500" fill="hold"/>
                                        <p:tgtEl>
                                          <p:spTgt spid="30"/>
                                        </p:tgtEl>
                                        <p:attrNameLst>
                                          <p:attrName>ppt_h</p:attrName>
                                        </p:attrNameLst>
                                      </p:cBhvr>
                                      <p:tavLst>
                                        <p:tav tm="0">
                                          <p:val>
                                            <p:fltVal val="0"/>
                                          </p:val>
                                        </p:tav>
                                        <p:tav tm="100000">
                                          <p:val>
                                            <p:strVal val="#ppt_h"/>
                                          </p:val>
                                        </p:tav>
                                      </p:tavLst>
                                    </p:anim>
                                    <p:animEffect transition="in" filter="fade">
                                      <p:cBhvr>
                                        <p:cTn id="31" dur="500"/>
                                        <p:tgtEl>
                                          <p:spTgt spid="30"/>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p:cTn id="34" dur="500" fill="hold"/>
                                        <p:tgtEl>
                                          <p:spTgt spid="31"/>
                                        </p:tgtEl>
                                        <p:attrNameLst>
                                          <p:attrName>ppt_w</p:attrName>
                                        </p:attrNameLst>
                                      </p:cBhvr>
                                      <p:tavLst>
                                        <p:tav tm="0">
                                          <p:val>
                                            <p:fltVal val="0"/>
                                          </p:val>
                                        </p:tav>
                                        <p:tav tm="100000">
                                          <p:val>
                                            <p:strVal val="#ppt_w"/>
                                          </p:val>
                                        </p:tav>
                                      </p:tavLst>
                                    </p:anim>
                                    <p:anim calcmode="lin" valueType="num">
                                      <p:cBhvr>
                                        <p:cTn id="35" dur="500" fill="hold"/>
                                        <p:tgtEl>
                                          <p:spTgt spid="31"/>
                                        </p:tgtEl>
                                        <p:attrNameLst>
                                          <p:attrName>ppt_h</p:attrName>
                                        </p:attrNameLst>
                                      </p:cBhvr>
                                      <p:tavLst>
                                        <p:tav tm="0">
                                          <p:val>
                                            <p:fltVal val="0"/>
                                          </p:val>
                                        </p:tav>
                                        <p:tav tm="100000">
                                          <p:val>
                                            <p:strVal val="#ppt_h"/>
                                          </p:val>
                                        </p:tav>
                                      </p:tavLst>
                                    </p:anim>
                                    <p:animEffect transition="in" filter="fade">
                                      <p:cBhvr>
                                        <p:cTn id="36" dur="500"/>
                                        <p:tgtEl>
                                          <p:spTgt spid="31"/>
                                        </p:tgtEl>
                                      </p:cBhvr>
                                    </p:animEffect>
                                  </p:childTnLst>
                                </p:cTn>
                              </p:par>
                              <p:par>
                                <p:cTn id="37" presetID="53" presetClass="entr" presetSubtype="16"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fltVal val="0"/>
                                          </p:val>
                                        </p:tav>
                                        <p:tav tm="100000">
                                          <p:val>
                                            <p:strVal val="#ppt_w"/>
                                          </p:val>
                                        </p:tav>
                                      </p:tavLst>
                                    </p:anim>
                                    <p:anim calcmode="lin" valueType="num">
                                      <p:cBhvr>
                                        <p:cTn id="40" dur="500" fill="hold"/>
                                        <p:tgtEl>
                                          <p:spTgt spid="9"/>
                                        </p:tgtEl>
                                        <p:attrNameLst>
                                          <p:attrName>ppt_h</p:attrName>
                                        </p:attrNameLst>
                                      </p:cBhvr>
                                      <p:tavLst>
                                        <p:tav tm="0">
                                          <p:val>
                                            <p:fltVal val="0"/>
                                          </p:val>
                                        </p:tav>
                                        <p:tav tm="100000">
                                          <p:val>
                                            <p:strVal val="#ppt_h"/>
                                          </p:val>
                                        </p:tav>
                                      </p:tavLst>
                                    </p:anim>
                                    <p:animEffect transition="in" filter="fade">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p:bldP spid="29" grpId="0"/>
      <p:bldP spid="30" grpId="0"/>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814" y="-2057400"/>
            <a:ext cx="4230168" cy="4114800"/>
          </a:xfrm>
          <a:custGeom>
            <a:avLst/>
            <a:gdLst/>
            <a:ahLst/>
            <a:cxnLst/>
            <a:rect l="l" t="t" r="r" b="b"/>
            <a:pathLst>
              <a:path w="4230168" h="4114800">
                <a:moveTo>
                  <a:pt x="0" y="0"/>
                </a:moveTo>
                <a:lnTo>
                  <a:pt x="4230168" y="0"/>
                </a:lnTo>
                <a:lnTo>
                  <a:pt x="4230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grpSp>
        <p:nvGrpSpPr>
          <p:cNvPr id="3" name="Group 3"/>
          <p:cNvGrpSpPr/>
          <p:nvPr/>
        </p:nvGrpSpPr>
        <p:grpSpPr>
          <a:xfrm>
            <a:off x="9923231" y="1028700"/>
            <a:ext cx="7336069" cy="7336069"/>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9C78"/>
            </a:solidFill>
          </p:spPr>
          <p:txBody>
            <a:bodyPr/>
            <a:lstStyle/>
            <a:p>
              <a:endParaRPr lang="en-VN"/>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0174026" y="3122539"/>
            <a:ext cx="8834210" cy="6135761"/>
          </a:xfrm>
          <a:custGeom>
            <a:avLst/>
            <a:gdLst/>
            <a:ahLst/>
            <a:cxnLst/>
            <a:rect l="l" t="t" r="r" b="b"/>
            <a:pathLst>
              <a:path w="8834210" h="6135761">
                <a:moveTo>
                  <a:pt x="0" y="0"/>
                </a:moveTo>
                <a:lnTo>
                  <a:pt x="8834211" y="0"/>
                </a:lnTo>
                <a:lnTo>
                  <a:pt x="8834211" y="6135761"/>
                </a:lnTo>
                <a:lnTo>
                  <a:pt x="0" y="61357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grpSp>
        <p:nvGrpSpPr>
          <p:cNvPr id="7" name="Group 7"/>
          <p:cNvGrpSpPr/>
          <p:nvPr/>
        </p:nvGrpSpPr>
        <p:grpSpPr>
          <a:xfrm>
            <a:off x="0" y="10049083"/>
            <a:ext cx="16172916" cy="237917"/>
            <a:chOff x="0" y="0"/>
            <a:chExt cx="4259533" cy="62661"/>
          </a:xfrm>
        </p:grpSpPr>
        <p:sp>
          <p:nvSpPr>
            <p:cNvPr id="8" name="Freeform 8"/>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txBody>
            <a:bodyPr/>
            <a:lstStyle/>
            <a:p>
              <a:endParaRPr lang="en-VN"/>
            </a:p>
          </p:txBody>
        </p:sp>
        <p:sp>
          <p:nvSpPr>
            <p:cNvPr id="9" name="TextBox 9"/>
            <p:cNvSpPr txBox="1"/>
            <p:nvPr/>
          </p:nvSpPr>
          <p:spPr>
            <a:xfrm>
              <a:off x="0" y="-38100"/>
              <a:ext cx="4259533" cy="100761"/>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14" name="TextBox 25">
            <a:extLst>
              <a:ext uri="{FF2B5EF4-FFF2-40B4-BE49-F238E27FC236}">
                <a16:creationId xmlns:a16="http://schemas.microsoft.com/office/drawing/2014/main" id="{0CFB9C0E-75F6-63ED-21F1-2DCAAA9E1549}"/>
              </a:ext>
            </a:extLst>
          </p:cNvPr>
          <p:cNvSpPr txBox="1"/>
          <p:nvPr/>
        </p:nvSpPr>
        <p:spPr>
          <a:xfrm>
            <a:off x="1716457" y="3714134"/>
            <a:ext cx="7142699" cy="2858731"/>
          </a:xfrm>
          <a:prstGeom prst="rect">
            <a:avLst/>
          </a:prstGeom>
        </p:spPr>
        <p:txBody>
          <a:bodyPr wrap="square" lIns="0" tIns="0" rIns="0" bIns="0" rtlCol="0" anchor="t">
            <a:spAutoFit/>
          </a:bodyPr>
          <a:lstStyle/>
          <a:p>
            <a:pPr algn="ctr">
              <a:lnSpc>
                <a:spcPct val="150000"/>
              </a:lnSpc>
            </a:pPr>
            <a:r>
              <a:rPr lang="vi-VN" sz="6600" b="1" dirty="0">
                <a:solidFill>
                  <a:srgbClr val="000000"/>
                </a:solidFill>
                <a:latin typeface="Arial" panose="020B0604020202020204" pitchFamily="34" charset="0"/>
                <a:cs typeface="Arial" panose="020B0604020202020204" pitchFamily="34" charset="0"/>
              </a:rPr>
              <a:t>01.</a:t>
            </a:r>
          </a:p>
          <a:p>
            <a:pPr algn="ctr">
              <a:lnSpc>
                <a:spcPct val="150000"/>
              </a:lnSpc>
            </a:pPr>
            <a:r>
              <a:rPr lang="vi-VN" sz="6600" b="1" dirty="0">
                <a:solidFill>
                  <a:srgbClr val="000000"/>
                </a:solidFill>
                <a:latin typeface="Arial" panose="020B0604020202020204" pitchFamily="34" charset="0"/>
                <a:cs typeface="Arial" panose="020B0604020202020204" pitchFamily="34" charset="0"/>
              </a:rPr>
              <a:t>Đọc thành tiếng</a:t>
            </a:r>
            <a:endParaRPr lang="en-US" sz="6600" b="1" dirty="0">
              <a:solidFill>
                <a:srgbClr val="00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814" y="-2057400"/>
            <a:ext cx="4230168" cy="4114800"/>
          </a:xfrm>
          <a:custGeom>
            <a:avLst/>
            <a:gdLst/>
            <a:ahLst/>
            <a:cxnLst/>
            <a:rect l="l" t="t" r="r" b="b"/>
            <a:pathLst>
              <a:path w="4230168" h="4114800">
                <a:moveTo>
                  <a:pt x="0" y="0"/>
                </a:moveTo>
                <a:lnTo>
                  <a:pt x="4230168" y="0"/>
                </a:lnTo>
                <a:lnTo>
                  <a:pt x="4230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grpSp>
        <p:nvGrpSpPr>
          <p:cNvPr id="3" name="Group 3"/>
          <p:cNvGrpSpPr/>
          <p:nvPr/>
        </p:nvGrpSpPr>
        <p:grpSpPr>
          <a:xfrm>
            <a:off x="0" y="10049083"/>
            <a:ext cx="16172916" cy="237917"/>
            <a:chOff x="0" y="0"/>
            <a:chExt cx="4259533" cy="62661"/>
          </a:xfrm>
        </p:grpSpPr>
        <p:sp>
          <p:nvSpPr>
            <p:cNvPr id="4" name="Freeform 4"/>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txBody>
            <a:bodyPr/>
            <a:lstStyle/>
            <a:p>
              <a:endParaRPr lang="en-VN"/>
            </a:p>
          </p:txBody>
        </p:sp>
        <p:sp>
          <p:nvSpPr>
            <p:cNvPr id="5" name="TextBox 5"/>
            <p:cNvSpPr txBox="1"/>
            <p:nvPr/>
          </p:nvSpPr>
          <p:spPr>
            <a:xfrm>
              <a:off x="0" y="-38100"/>
              <a:ext cx="4259533" cy="10076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Freeform 6"/>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7" name="TextBox 7"/>
          <p:cNvSpPr txBox="1"/>
          <p:nvPr/>
        </p:nvSpPr>
        <p:spPr>
          <a:xfrm>
            <a:off x="4958886" y="1134070"/>
            <a:ext cx="9989620" cy="923330"/>
          </a:xfrm>
          <a:prstGeom prst="rect">
            <a:avLst/>
          </a:prstGeom>
        </p:spPr>
        <p:txBody>
          <a:bodyPr wrap="square" lIns="0" tIns="0" rIns="0" bIns="0" rtlCol="0" anchor="t">
            <a:spAutoFit/>
          </a:bodyPr>
          <a:lstStyle/>
          <a:p>
            <a:pPr algn="r"/>
            <a:r>
              <a:rPr lang="vi-VN" sz="6000" b="1" dirty="0">
                <a:solidFill>
                  <a:schemeClr val="accent6">
                    <a:lumMod val="75000"/>
                  </a:schemeClr>
                </a:solidFill>
                <a:latin typeface="Arial" panose="020B0604020202020204" pitchFamily="34" charset="0"/>
                <a:cs typeface="Arial" panose="020B0604020202020204" pitchFamily="34" charset="0"/>
              </a:rPr>
              <a:t>Đọc mẫu bài "Trường Sa"</a:t>
            </a:r>
            <a:endParaRPr lang="en-US" sz="6000" b="1" dirty="0">
              <a:solidFill>
                <a:schemeClr val="accent6">
                  <a:lumMod val="75000"/>
                </a:schemeClr>
              </a:solidFill>
              <a:latin typeface="Arial" panose="020B0604020202020204" pitchFamily="34" charset="0"/>
              <a:cs typeface="Arial" panose="020B0604020202020204" pitchFamily="34" charset="0"/>
            </a:endParaRPr>
          </a:p>
        </p:txBody>
      </p:sp>
      <p:sp>
        <p:nvSpPr>
          <p:cNvPr id="13" name="Double Bracket 12">
            <a:extLst>
              <a:ext uri="{FF2B5EF4-FFF2-40B4-BE49-F238E27FC236}">
                <a16:creationId xmlns:a16="http://schemas.microsoft.com/office/drawing/2014/main" id="{94537FF8-1142-3339-0A45-17561A589E24}"/>
              </a:ext>
            </a:extLst>
          </p:cNvPr>
          <p:cNvSpPr/>
          <p:nvPr/>
        </p:nvSpPr>
        <p:spPr>
          <a:xfrm>
            <a:off x="774610" y="2981214"/>
            <a:ext cx="8305800" cy="2645265"/>
          </a:xfrm>
          <a:prstGeom prst="bracketPair">
            <a:avLst>
              <a:gd name="adj" fmla="val 6659"/>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lnSpc>
                <a:spcPct val="150000"/>
              </a:lnSpc>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Giọng đọc: </a:t>
            </a:r>
          </a:p>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Thể hiện tình cảm thiết tha, tự hào.</a:t>
            </a:r>
          </a:p>
        </p:txBody>
      </p:sp>
      <p:sp>
        <p:nvSpPr>
          <p:cNvPr id="14" name="Double Bracket 13">
            <a:extLst>
              <a:ext uri="{FF2B5EF4-FFF2-40B4-BE49-F238E27FC236}">
                <a16:creationId xmlns:a16="http://schemas.microsoft.com/office/drawing/2014/main" id="{ED38B0D6-3190-F11C-6136-737B214F1F0F}"/>
              </a:ext>
            </a:extLst>
          </p:cNvPr>
          <p:cNvSpPr/>
          <p:nvPr/>
        </p:nvSpPr>
        <p:spPr>
          <a:xfrm>
            <a:off x="9296400" y="2981214"/>
            <a:ext cx="8305800" cy="2645265"/>
          </a:xfrm>
          <a:prstGeom prst="bracketPair">
            <a:avLst>
              <a:gd name="adj" fmla="val 6659"/>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lnSpc>
                <a:spcPct val="150000"/>
              </a:lnSpc>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Nhấn giọng:</a:t>
            </a:r>
          </a:p>
          <a:p>
            <a:pPr algn="ctr">
              <a:lnSpc>
                <a:spcPct val="150000"/>
              </a:lnSpc>
            </a:pP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Ở các từ ngữ: Trường Sa, chung,...</a:t>
            </a:r>
            <a:endPar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5" name="Freeform 107">
            <a:extLst>
              <a:ext uri="{FF2B5EF4-FFF2-40B4-BE49-F238E27FC236}">
                <a16:creationId xmlns:a16="http://schemas.microsoft.com/office/drawing/2014/main" id="{2E649EAD-B45A-F9E2-B2D9-F725DD05681A}"/>
              </a:ext>
            </a:extLst>
          </p:cNvPr>
          <p:cNvSpPr/>
          <p:nvPr/>
        </p:nvSpPr>
        <p:spPr>
          <a:xfrm>
            <a:off x="1700793" y="6346219"/>
            <a:ext cx="12771329" cy="3512119"/>
          </a:xfrm>
          <a:custGeom>
            <a:avLst/>
            <a:gdLst/>
            <a:ahLst/>
            <a:cxnLst/>
            <a:rect l="l" t="t" r="r" b="b"/>
            <a:pathLst>
              <a:path w="2565766" h="705586">
                <a:moveTo>
                  <a:pt x="0" y="0"/>
                </a:moveTo>
                <a:lnTo>
                  <a:pt x="2565766" y="0"/>
                </a:lnTo>
                <a:lnTo>
                  <a:pt x="2565766" y="705586"/>
                </a:lnTo>
                <a:lnTo>
                  <a:pt x="0" y="7055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Tree>
    <p:extLst>
      <p:ext uri="{BB962C8B-B14F-4D97-AF65-F5344CB8AC3E}">
        <p14:creationId xmlns:p14="http://schemas.microsoft.com/office/powerpoint/2010/main" val="341030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814" y="-2057400"/>
            <a:ext cx="4230168" cy="4114800"/>
          </a:xfrm>
          <a:custGeom>
            <a:avLst/>
            <a:gdLst/>
            <a:ahLst/>
            <a:cxnLst/>
            <a:rect l="l" t="t" r="r" b="b"/>
            <a:pathLst>
              <a:path w="4230168" h="4114800">
                <a:moveTo>
                  <a:pt x="0" y="0"/>
                </a:moveTo>
                <a:lnTo>
                  <a:pt x="4230168" y="0"/>
                </a:lnTo>
                <a:lnTo>
                  <a:pt x="4230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grpSp>
        <p:nvGrpSpPr>
          <p:cNvPr id="3" name="Group 3"/>
          <p:cNvGrpSpPr/>
          <p:nvPr/>
        </p:nvGrpSpPr>
        <p:grpSpPr>
          <a:xfrm>
            <a:off x="0" y="10049083"/>
            <a:ext cx="16172916" cy="237917"/>
            <a:chOff x="0" y="0"/>
            <a:chExt cx="4259533" cy="62661"/>
          </a:xfrm>
        </p:grpSpPr>
        <p:sp>
          <p:nvSpPr>
            <p:cNvPr id="4" name="Freeform 4"/>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txBody>
            <a:bodyPr/>
            <a:lstStyle/>
            <a:p>
              <a:endParaRPr lang="en-VN"/>
            </a:p>
          </p:txBody>
        </p:sp>
        <p:sp>
          <p:nvSpPr>
            <p:cNvPr id="5" name="TextBox 5"/>
            <p:cNvSpPr txBox="1"/>
            <p:nvPr/>
          </p:nvSpPr>
          <p:spPr>
            <a:xfrm>
              <a:off x="0" y="-38100"/>
              <a:ext cx="4259533" cy="10076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Freeform 6"/>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7" name="TextBox 7"/>
          <p:cNvSpPr txBox="1"/>
          <p:nvPr/>
        </p:nvSpPr>
        <p:spPr>
          <a:xfrm>
            <a:off x="7932552" y="731152"/>
            <a:ext cx="7017820" cy="923330"/>
          </a:xfrm>
          <a:prstGeom prst="rect">
            <a:avLst/>
          </a:prstGeom>
        </p:spPr>
        <p:txBody>
          <a:bodyPr wrap="square" lIns="0" tIns="0" rIns="0" bIns="0" rtlCol="0" anchor="t">
            <a:spAutoFit/>
          </a:bodyPr>
          <a:lstStyle/>
          <a:p>
            <a:pPr algn="r"/>
            <a:r>
              <a:rPr lang="vi-VN" sz="6000" b="1" dirty="0">
                <a:solidFill>
                  <a:schemeClr val="accent6">
                    <a:lumMod val="75000"/>
                  </a:schemeClr>
                </a:solidFill>
                <a:latin typeface="Arial" panose="020B0604020202020204" pitchFamily="34" charset="0"/>
                <a:cs typeface="Arial" panose="020B0604020202020204" pitchFamily="34" charset="0"/>
              </a:rPr>
              <a:t>Luyện đọc từ khó</a:t>
            </a:r>
            <a:endParaRPr lang="en-US" sz="6000" b="1" dirty="0">
              <a:solidFill>
                <a:schemeClr val="accent6">
                  <a:lumMod val="75000"/>
                </a:schemeClr>
              </a:solidFill>
              <a:latin typeface="Arial" panose="020B0604020202020204" pitchFamily="34" charset="0"/>
              <a:cs typeface="Arial" panose="020B0604020202020204" pitchFamily="34" charset="0"/>
            </a:endParaRPr>
          </a:p>
        </p:txBody>
      </p:sp>
      <p:sp>
        <p:nvSpPr>
          <p:cNvPr id="13" name="Double Bracket 12">
            <a:extLst>
              <a:ext uri="{FF2B5EF4-FFF2-40B4-BE49-F238E27FC236}">
                <a16:creationId xmlns:a16="http://schemas.microsoft.com/office/drawing/2014/main" id="{94537FF8-1142-3339-0A45-17561A589E24}"/>
              </a:ext>
            </a:extLst>
          </p:cNvPr>
          <p:cNvSpPr/>
          <p:nvPr/>
        </p:nvSpPr>
        <p:spPr>
          <a:xfrm>
            <a:off x="2473904" y="2682322"/>
            <a:ext cx="4656280" cy="2083179"/>
          </a:xfrm>
          <a:prstGeom prst="bracketPair">
            <a:avLst>
              <a:gd name="adj" fmla="val 6659"/>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lnSpc>
                <a:spcPct val="150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Ngái xa</a:t>
            </a:r>
            <a:endPar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4" name="Double Bracket 13">
            <a:extLst>
              <a:ext uri="{FF2B5EF4-FFF2-40B4-BE49-F238E27FC236}">
                <a16:creationId xmlns:a16="http://schemas.microsoft.com/office/drawing/2014/main" id="{ED38B0D6-3190-F11C-6136-737B214F1F0F}"/>
              </a:ext>
            </a:extLst>
          </p:cNvPr>
          <p:cNvSpPr/>
          <p:nvPr/>
        </p:nvSpPr>
        <p:spPr>
          <a:xfrm>
            <a:off x="9738360" y="2682322"/>
            <a:ext cx="5212012" cy="2083179"/>
          </a:xfrm>
          <a:prstGeom prst="bracketPair">
            <a:avLst>
              <a:gd name="adj" fmla="val 6659"/>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lnSpc>
                <a:spcPct val="150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Nắng nỏ</a:t>
            </a:r>
            <a:endPar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050" name="Picture 2" descr="Quần đảo Trường Sa « ĐỊA LÝ VÀ CUỘC SỐNG">
            <a:extLst>
              <a:ext uri="{FF2B5EF4-FFF2-40B4-BE49-F238E27FC236}">
                <a16:creationId xmlns:a16="http://schemas.microsoft.com/office/drawing/2014/main" id="{4A44B5F5-1FFD-0012-3749-EEFF71C74D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3903" y="5130934"/>
            <a:ext cx="4656281" cy="41078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Hà Tĩnh: Nắng nóng gay gắt kéo dài 10 ngày tới | Cổng TTĐT tỉnh Hà Tĩnh">
            <a:extLst>
              <a:ext uri="{FF2B5EF4-FFF2-40B4-BE49-F238E27FC236}">
                <a16:creationId xmlns:a16="http://schemas.microsoft.com/office/drawing/2014/main" id="{4615891A-4EBA-DD40-4D68-B155F4B7A9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8360" y="5130934"/>
            <a:ext cx="5212012" cy="41078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017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par>
                                <p:cTn id="13" presetID="22" presetClass="entr" presetSubtype="1"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wipe(up)">
                                      <p:cBhvr>
                                        <p:cTn id="15" dur="500"/>
                                        <p:tgtEl>
                                          <p:spTgt spid="2050"/>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par>
                                <p:cTn id="19" presetID="22" presetClass="entr" presetSubtype="1" fill="hold" nodeType="withEffect">
                                  <p:stCondLst>
                                    <p:cond delay="0"/>
                                  </p:stCondLst>
                                  <p:childTnLst>
                                    <p:set>
                                      <p:cBhvr>
                                        <p:cTn id="20" dur="1" fill="hold">
                                          <p:stCondLst>
                                            <p:cond delay="0"/>
                                          </p:stCondLst>
                                        </p:cTn>
                                        <p:tgtEl>
                                          <p:spTgt spid="2052"/>
                                        </p:tgtEl>
                                        <p:attrNameLst>
                                          <p:attrName>style.visibility</p:attrName>
                                        </p:attrNameLst>
                                      </p:cBhvr>
                                      <p:to>
                                        <p:strVal val="visible"/>
                                      </p:to>
                                    </p:set>
                                    <p:animEffect transition="in" filter="wipe(up)">
                                      <p:cBhvr>
                                        <p:cTn id="21"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814" y="-2057400"/>
            <a:ext cx="4230168" cy="4114800"/>
          </a:xfrm>
          <a:custGeom>
            <a:avLst/>
            <a:gdLst/>
            <a:ahLst/>
            <a:cxnLst/>
            <a:rect l="l" t="t" r="r" b="b"/>
            <a:pathLst>
              <a:path w="4230168" h="4114800">
                <a:moveTo>
                  <a:pt x="0" y="0"/>
                </a:moveTo>
                <a:lnTo>
                  <a:pt x="4230168" y="0"/>
                </a:lnTo>
                <a:lnTo>
                  <a:pt x="4230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grpSp>
        <p:nvGrpSpPr>
          <p:cNvPr id="3" name="Group 3"/>
          <p:cNvGrpSpPr/>
          <p:nvPr/>
        </p:nvGrpSpPr>
        <p:grpSpPr>
          <a:xfrm>
            <a:off x="0" y="10049083"/>
            <a:ext cx="16172916" cy="237917"/>
            <a:chOff x="0" y="0"/>
            <a:chExt cx="4259533" cy="62661"/>
          </a:xfrm>
        </p:grpSpPr>
        <p:sp>
          <p:nvSpPr>
            <p:cNvPr id="4" name="Freeform 4"/>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txBody>
            <a:bodyPr/>
            <a:lstStyle/>
            <a:p>
              <a:endParaRPr lang="en-VN"/>
            </a:p>
          </p:txBody>
        </p:sp>
        <p:sp>
          <p:nvSpPr>
            <p:cNvPr id="5" name="TextBox 5"/>
            <p:cNvSpPr txBox="1"/>
            <p:nvPr/>
          </p:nvSpPr>
          <p:spPr>
            <a:xfrm>
              <a:off x="0" y="-38100"/>
              <a:ext cx="4259533" cy="10076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Freeform 6"/>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7" name="TextBox 7"/>
          <p:cNvSpPr txBox="1"/>
          <p:nvPr/>
        </p:nvSpPr>
        <p:spPr>
          <a:xfrm>
            <a:off x="9833276" y="1126450"/>
            <a:ext cx="7017820" cy="923330"/>
          </a:xfrm>
          <a:prstGeom prst="rect">
            <a:avLst/>
          </a:prstGeom>
        </p:spPr>
        <p:txBody>
          <a:bodyPr wrap="square" lIns="0" tIns="0" rIns="0" bIns="0" rtlCol="0" anchor="t">
            <a:spAutoFit/>
          </a:bodyPr>
          <a:lstStyle/>
          <a:p>
            <a:pPr algn="r"/>
            <a:r>
              <a:rPr lang="vi-VN" sz="6000" b="1" dirty="0">
                <a:solidFill>
                  <a:schemeClr val="accent6">
                    <a:lumMod val="75000"/>
                  </a:schemeClr>
                </a:solidFill>
                <a:latin typeface="Arial" panose="020B0604020202020204" pitchFamily="34" charset="0"/>
                <a:cs typeface="Arial" panose="020B0604020202020204" pitchFamily="34" charset="0"/>
              </a:rPr>
              <a:t>Giải nghĩa từ khó</a:t>
            </a:r>
            <a:endParaRPr lang="en-US" sz="6000" b="1" dirty="0">
              <a:solidFill>
                <a:schemeClr val="accent6">
                  <a:lumMod val="75000"/>
                </a:schemeClr>
              </a:solidFill>
              <a:latin typeface="Arial" panose="020B0604020202020204" pitchFamily="34" charset="0"/>
              <a:cs typeface="Arial" panose="020B0604020202020204" pitchFamily="34" charset="0"/>
            </a:endParaRPr>
          </a:p>
        </p:txBody>
      </p:sp>
      <p:sp>
        <p:nvSpPr>
          <p:cNvPr id="13" name="Double Bracket 12">
            <a:extLst>
              <a:ext uri="{FF2B5EF4-FFF2-40B4-BE49-F238E27FC236}">
                <a16:creationId xmlns:a16="http://schemas.microsoft.com/office/drawing/2014/main" id="{94537FF8-1142-3339-0A45-17561A589E24}"/>
              </a:ext>
            </a:extLst>
          </p:cNvPr>
          <p:cNvSpPr/>
          <p:nvPr/>
        </p:nvSpPr>
        <p:spPr>
          <a:xfrm>
            <a:off x="1676400" y="3199242"/>
            <a:ext cx="4230168" cy="2083179"/>
          </a:xfrm>
          <a:prstGeom prst="bracketPair">
            <a:avLst>
              <a:gd name="adj" fmla="val 6659"/>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lnSpc>
                <a:spcPct val="150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Ngái xa:</a:t>
            </a:r>
          </a:p>
          <a:p>
            <a:pPr algn="ctr">
              <a:lnSpc>
                <a:spcPct val="150000"/>
              </a:lnSpc>
            </a:pPr>
            <a:r>
              <a:rPr lang="vi-VN" sz="4400" dirty="0">
                <a:solidFill>
                  <a:srgbClr val="000000"/>
                </a:solidFill>
                <a:latin typeface="Arial" panose="020B0604020202020204" pitchFamily="34" charset="0"/>
                <a:ea typeface="Calibri" panose="020F0502020204030204" pitchFamily="34" charset="0"/>
                <a:cs typeface="Arial" panose="020B0604020202020204" pitchFamily="34" charset="0"/>
              </a:rPr>
              <a:t>Xa xôi</a:t>
            </a:r>
            <a:endPar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4" name="Double Bracket 13">
            <a:extLst>
              <a:ext uri="{FF2B5EF4-FFF2-40B4-BE49-F238E27FC236}">
                <a16:creationId xmlns:a16="http://schemas.microsoft.com/office/drawing/2014/main" id="{ED38B0D6-3190-F11C-6136-737B214F1F0F}"/>
              </a:ext>
            </a:extLst>
          </p:cNvPr>
          <p:cNvSpPr/>
          <p:nvPr/>
        </p:nvSpPr>
        <p:spPr>
          <a:xfrm>
            <a:off x="6675800" y="3199241"/>
            <a:ext cx="10175296" cy="2083179"/>
          </a:xfrm>
          <a:prstGeom prst="bracketPair">
            <a:avLst>
              <a:gd name="adj" fmla="val 6659"/>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lnSpc>
                <a:spcPct val="150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Nắng nỏ:</a:t>
            </a:r>
          </a:p>
          <a:p>
            <a:pPr algn="ctr">
              <a:lnSpc>
                <a:spcPct val="150000"/>
              </a:lnSpc>
            </a:pPr>
            <a:r>
              <a:rPr lang="vi-VN" sz="4400" dirty="0">
                <a:solidFill>
                  <a:srgbClr val="000000"/>
                </a:solidFill>
                <a:latin typeface="Arial" panose="020B0604020202020204" pitchFamily="34" charset="0"/>
                <a:ea typeface="Calibri" panose="020F0502020204030204" pitchFamily="34" charset="0"/>
                <a:cs typeface="Arial" panose="020B0604020202020204" pitchFamily="34" charset="0"/>
              </a:rPr>
              <a:t>Nắng, nắng nôi (có ý nói nắng gay gắt)</a:t>
            </a:r>
            <a:endPar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8" name="Freeform 107">
            <a:extLst>
              <a:ext uri="{FF2B5EF4-FFF2-40B4-BE49-F238E27FC236}">
                <a16:creationId xmlns:a16="http://schemas.microsoft.com/office/drawing/2014/main" id="{C83D62FA-DE7D-E6E6-B228-9AC38147BC65}"/>
              </a:ext>
            </a:extLst>
          </p:cNvPr>
          <p:cNvSpPr/>
          <p:nvPr/>
        </p:nvSpPr>
        <p:spPr>
          <a:xfrm>
            <a:off x="1700793" y="6346219"/>
            <a:ext cx="12771329" cy="3512119"/>
          </a:xfrm>
          <a:custGeom>
            <a:avLst/>
            <a:gdLst/>
            <a:ahLst/>
            <a:cxnLst/>
            <a:rect l="l" t="t" r="r" b="b"/>
            <a:pathLst>
              <a:path w="2565766" h="705586">
                <a:moveTo>
                  <a:pt x="0" y="0"/>
                </a:moveTo>
                <a:lnTo>
                  <a:pt x="2565766" y="0"/>
                </a:lnTo>
                <a:lnTo>
                  <a:pt x="2565766" y="705586"/>
                </a:lnTo>
                <a:lnTo>
                  <a:pt x="0" y="7055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Tree>
    <p:extLst>
      <p:ext uri="{BB962C8B-B14F-4D97-AF65-F5344CB8AC3E}">
        <p14:creationId xmlns:p14="http://schemas.microsoft.com/office/powerpoint/2010/main" val="145985023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814" y="-2057400"/>
            <a:ext cx="4230168" cy="4114800"/>
          </a:xfrm>
          <a:custGeom>
            <a:avLst/>
            <a:gdLst/>
            <a:ahLst/>
            <a:cxnLst/>
            <a:rect l="l" t="t" r="r" b="b"/>
            <a:pathLst>
              <a:path w="4230168" h="4114800">
                <a:moveTo>
                  <a:pt x="0" y="0"/>
                </a:moveTo>
                <a:lnTo>
                  <a:pt x="4230168" y="0"/>
                </a:lnTo>
                <a:lnTo>
                  <a:pt x="4230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grpSp>
        <p:nvGrpSpPr>
          <p:cNvPr id="3" name="Group 3"/>
          <p:cNvGrpSpPr/>
          <p:nvPr/>
        </p:nvGrpSpPr>
        <p:grpSpPr>
          <a:xfrm>
            <a:off x="0" y="10049083"/>
            <a:ext cx="16172916" cy="237917"/>
            <a:chOff x="0" y="0"/>
            <a:chExt cx="4259533" cy="62661"/>
          </a:xfrm>
        </p:grpSpPr>
        <p:sp>
          <p:nvSpPr>
            <p:cNvPr id="4" name="Freeform 4"/>
            <p:cNvSpPr/>
            <p:nvPr/>
          </p:nvSpPr>
          <p:spPr>
            <a:xfrm>
              <a:off x="0" y="0"/>
              <a:ext cx="4259533" cy="62661"/>
            </a:xfrm>
            <a:custGeom>
              <a:avLst/>
              <a:gdLst/>
              <a:ahLst/>
              <a:cxnLst/>
              <a:rect l="l" t="t" r="r" b="b"/>
              <a:pathLst>
                <a:path w="4259533" h="62661">
                  <a:moveTo>
                    <a:pt x="0" y="0"/>
                  </a:moveTo>
                  <a:lnTo>
                    <a:pt x="4259533" y="0"/>
                  </a:lnTo>
                  <a:lnTo>
                    <a:pt x="4259533" y="62661"/>
                  </a:lnTo>
                  <a:lnTo>
                    <a:pt x="0" y="62661"/>
                  </a:lnTo>
                  <a:close/>
                </a:path>
              </a:pathLst>
            </a:custGeom>
            <a:solidFill>
              <a:srgbClr val="F79C78"/>
            </a:solidFill>
          </p:spPr>
          <p:txBody>
            <a:bodyPr/>
            <a:lstStyle/>
            <a:p>
              <a:endParaRPr lang="en-VN"/>
            </a:p>
          </p:txBody>
        </p:sp>
        <p:sp>
          <p:nvSpPr>
            <p:cNvPr id="5" name="TextBox 5"/>
            <p:cNvSpPr txBox="1"/>
            <p:nvPr/>
          </p:nvSpPr>
          <p:spPr>
            <a:xfrm>
              <a:off x="0" y="-38100"/>
              <a:ext cx="4259533" cy="10076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Freeform 6"/>
          <p:cNvSpPr/>
          <p:nvPr/>
        </p:nvSpPr>
        <p:spPr>
          <a:xfrm>
            <a:off x="16134816" y="7502241"/>
            <a:ext cx="3610589" cy="3512119"/>
          </a:xfrm>
          <a:custGeom>
            <a:avLst/>
            <a:gdLst/>
            <a:ahLst/>
            <a:cxnLst/>
            <a:rect l="l" t="t" r="r" b="b"/>
            <a:pathLst>
              <a:path w="3610589" h="3512119">
                <a:moveTo>
                  <a:pt x="0" y="0"/>
                </a:moveTo>
                <a:lnTo>
                  <a:pt x="3610589" y="0"/>
                </a:lnTo>
                <a:lnTo>
                  <a:pt x="3610589" y="3512118"/>
                </a:lnTo>
                <a:lnTo>
                  <a:pt x="0" y="3512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7" name="TextBox 7"/>
          <p:cNvSpPr txBox="1"/>
          <p:nvPr/>
        </p:nvSpPr>
        <p:spPr>
          <a:xfrm>
            <a:off x="7028916" y="821609"/>
            <a:ext cx="4230168" cy="923330"/>
          </a:xfrm>
          <a:prstGeom prst="rect">
            <a:avLst/>
          </a:prstGeom>
        </p:spPr>
        <p:txBody>
          <a:bodyPr wrap="square" lIns="0" tIns="0" rIns="0" bIns="0" rtlCol="0" anchor="t">
            <a:spAutoFit/>
          </a:bodyPr>
          <a:lstStyle/>
          <a:p>
            <a:pPr algn="ctr"/>
            <a:r>
              <a:rPr lang="vi-VN" sz="6000" b="1" dirty="0">
                <a:solidFill>
                  <a:schemeClr val="accent6">
                    <a:lumMod val="75000"/>
                  </a:schemeClr>
                </a:solidFill>
                <a:latin typeface="Arial" panose="020B0604020202020204" pitchFamily="34" charset="0"/>
                <a:cs typeface="Arial" panose="020B0604020202020204" pitchFamily="34" charset="0"/>
              </a:rPr>
              <a:t>Luyện đọc</a:t>
            </a:r>
            <a:endParaRPr lang="en-US" sz="6000" b="1" dirty="0">
              <a:solidFill>
                <a:schemeClr val="accent6">
                  <a:lumMod val="75000"/>
                </a:schemeClr>
              </a:solidFill>
              <a:latin typeface="Arial" panose="020B0604020202020204" pitchFamily="34" charset="0"/>
              <a:cs typeface="Arial" panose="020B0604020202020204" pitchFamily="34" charset="0"/>
            </a:endParaRPr>
          </a:p>
        </p:txBody>
      </p:sp>
      <p:sp>
        <p:nvSpPr>
          <p:cNvPr id="14" name="Double Bracket 13">
            <a:extLst>
              <a:ext uri="{FF2B5EF4-FFF2-40B4-BE49-F238E27FC236}">
                <a16:creationId xmlns:a16="http://schemas.microsoft.com/office/drawing/2014/main" id="{ED38B0D6-3190-F11C-6136-737B214F1F0F}"/>
              </a:ext>
            </a:extLst>
          </p:cNvPr>
          <p:cNvSpPr/>
          <p:nvPr/>
        </p:nvSpPr>
        <p:spPr>
          <a:xfrm>
            <a:off x="1981200" y="2263022"/>
            <a:ext cx="14706600" cy="2308778"/>
          </a:xfrm>
          <a:prstGeom prst="bracketPair">
            <a:avLst>
              <a:gd name="adj" fmla="val 6659"/>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txBody>
          <a:bodyPr bIns="252000" rtlCol="0" anchor="ctr"/>
          <a:lstStyle/>
          <a:p>
            <a:pPr algn="ctr">
              <a:lnSpc>
                <a:spcPct val="150000"/>
              </a:lnSpc>
            </a:pPr>
            <a:r>
              <a:rPr lang="vi-VN" sz="4400" dirty="0">
                <a:solidFill>
                  <a:schemeClr val="tx1"/>
                </a:solidFill>
                <a:effectLst/>
                <a:latin typeface="Arial" panose="020B0604020202020204" pitchFamily="34" charset="0"/>
                <a:ea typeface="Calibri" panose="020F0502020204030204" pitchFamily="34" charset="0"/>
                <a:cs typeface="Arial" panose="020B0604020202020204" pitchFamily="34" charset="0"/>
              </a:rPr>
              <a:t>Luyện đọc bài với giọng đọc diễn cảm, nhấn giọng đúng chỗ, phù hợp và đọc đúng các từ khó có trong bài đọc.</a:t>
            </a:r>
            <a:endParaRPr lang="vi-VN" sz="4400" dirty="0">
              <a:solidFill>
                <a:schemeClr val="tx1"/>
              </a:solidFill>
              <a:effectLst/>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49289688-00D0-FF2F-E019-B45AA1D1E1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0" y="5143418"/>
            <a:ext cx="10972800" cy="42282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3511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TotalTime>
  <Words>807</Words>
  <Application>Microsoft Macintosh PowerPoint</Application>
  <PresentationFormat>Custom</PresentationFormat>
  <Paragraphs>79</Paragraphs>
  <Slides>22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kenhgiaovien_b14_doc4_truong_sa</dc:title>
  <cp:lastModifiedBy>truongmylinh130699@gmail.com</cp:lastModifiedBy>
  <cp:revision>12</cp:revision>
  <dcterms:created xsi:type="dcterms:W3CDTF">2006-08-16T00:00:00Z</dcterms:created>
  <dcterms:modified xsi:type="dcterms:W3CDTF">2024-08-22T09:35:06Z</dcterms:modified>
  <dc:identifier>DAF0tcx5XTQ</dc:identifier>
</cp:coreProperties>
</file>